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32" autoAdjust="0"/>
  </p:normalViewPr>
  <p:slideViewPr>
    <p:cSldViewPr>
      <p:cViewPr varScale="1">
        <p:scale>
          <a:sx n="46" d="100"/>
          <a:sy n="46" d="100"/>
        </p:scale>
        <p:origin x="-60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co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com.org/da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467600" cy="1470025"/>
          </a:xfrm>
        </p:spPr>
        <p:txBody>
          <a:bodyPr/>
          <a:lstStyle/>
          <a:p>
            <a:r>
              <a:rPr lang="en-US" dirty="0" smtClean="0"/>
              <a:t>HYCOM (</a:t>
            </a:r>
            <a:r>
              <a:rPr lang="en-US" dirty="0" err="1" smtClean="0"/>
              <a:t>HYbrid</a:t>
            </a:r>
            <a:r>
              <a:rPr lang="en-US" dirty="0" smtClean="0"/>
              <a:t> Coordinate Ocean Model)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Chassignet</a:t>
            </a:r>
            <a:r>
              <a:rPr lang="en-US" baseline="30000" dirty="0" smtClean="0"/>
              <a:t>1</a:t>
            </a:r>
            <a:r>
              <a:rPr lang="en-US" dirty="0" smtClean="0"/>
              <a:t> and Alan Wallcraft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Florida State University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Naval Research Laboratory</a:t>
            </a:r>
            <a:endParaRPr lang="en-US" baseline="30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HYCOM, a numerical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Pioneered the concept of generalized coordinates in ocean models (</a:t>
            </a:r>
            <a:r>
              <a:rPr lang="en-US" dirty="0" err="1" smtClean="0"/>
              <a:t>Bleck</a:t>
            </a:r>
            <a:r>
              <a:rPr lang="en-US" dirty="0" smtClean="0"/>
              <a:t>, 2002; </a:t>
            </a:r>
            <a:r>
              <a:rPr lang="en-US" dirty="0" err="1" smtClean="0"/>
              <a:t>Chassignet</a:t>
            </a:r>
            <a:r>
              <a:rPr lang="en-US" dirty="0" smtClean="0"/>
              <a:t> et al., 2003, 2006)</a:t>
            </a:r>
          </a:p>
          <a:p>
            <a:r>
              <a:rPr lang="en-US" dirty="0" smtClean="0"/>
              <a:t>Arbitrary </a:t>
            </a:r>
            <a:r>
              <a:rPr lang="en-US" dirty="0" err="1" smtClean="0"/>
              <a:t>Lagrangian</a:t>
            </a:r>
            <a:r>
              <a:rPr lang="en-US" dirty="0" smtClean="0"/>
              <a:t> </a:t>
            </a:r>
            <a:r>
              <a:rPr lang="en-US" dirty="0" err="1" smtClean="0"/>
              <a:t>Eulerian</a:t>
            </a:r>
            <a:r>
              <a:rPr lang="en-US" dirty="0" smtClean="0"/>
              <a:t> (ALE) in the vertical</a:t>
            </a:r>
          </a:p>
          <a:p>
            <a:r>
              <a:rPr lang="en-US" dirty="0" smtClean="0"/>
              <a:t>Vertical coordinate is user dependent, but default configuration is </a:t>
            </a:r>
            <a:r>
              <a:rPr lang="en-US" dirty="0" err="1" smtClean="0"/>
              <a:t>isopycnic</a:t>
            </a:r>
            <a:r>
              <a:rPr lang="en-US" dirty="0" smtClean="0"/>
              <a:t> in the interior, pressure in the mixed layer, and terrain-following in coastal areas.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6019800"/>
            <a:ext cx="5709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hlinkClick r:id="rId2"/>
              </a:rPr>
              <a:t>http://www.hycom.org</a:t>
            </a:r>
            <a:r>
              <a:rPr lang="en-US" sz="2000" b="1" dirty="0" smtClean="0">
                <a:solidFill>
                  <a:srgbClr val="FF0000"/>
                </a:solidFill>
              </a:rPr>
              <a:t>    over 2000 registered users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HYCOM, a numerical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Version 2.2.98: Dynamic memory allocation and fully region independent, ESMF wrapper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5638799" cy="406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HYCOM,  the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Idealized  configurations and process studies</a:t>
            </a:r>
          </a:p>
          <a:p>
            <a:r>
              <a:rPr lang="en-US" dirty="0" smtClean="0"/>
              <a:t>Regional, basin-scale (1/50°), and global configurations </a:t>
            </a:r>
            <a:r>
              <a:rPr lang="en-US" dirty="0" smtClean="0"/>
              <a:t>(</a:t>
            </a:r>
            <a:r>
              <a:rPr lang="en-US" dirty="0" smtClean="0"/>
              <a:t>1/25°)</a:t>
            </a:r>
          </a:p>
          <a:p>
            <a:r>
              <a:rPr lang="en-US" dirty="0" smtClean="0"/>
              <a:t>Impact of tidal forcing (see B. </a:t>
            </a:r>
            <a:r>
              <a:rPr lang="en-US" dirty="0" err="1" smtClean="0"/>
              <a:t>Arbic</a:t>
            </a:r>
            <a:r>
              <a:rPr lang="en-US" dirty="0" smtClean="0"/>
              <a:t> talk)</a:t>
            </a:r>
          </a:p>
          <a:p>
            <a:r>
              <a:rPr lang="en-US" dirty="0" smtClean="0"/>
              <a:t>Coupled to Los Alamos CICE sea ice and to the CAM atmospheric model in CESM and to  NAVGEM atmospheric model in Navy ESPC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HYCOM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Operational at NAVOCEANO since 2008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209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GOFS 3.1: 1/12°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41 layer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HYCOM/NCODA-3DVAR/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ISOP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synthetics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nine near surface layers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Two-way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coupled HYCOM with Los Alamos CICE model</a:t>
            </a:r>
          </a:p>
          <a:p>
            <a:pPr marL="681038" lvl="1" indent="-223838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MODAS synthetics with Improved Synthetic Ocean Profiles</a:t>
            </a:r>
          </a:p>
          <a:p>
            <a:pPr marL="623888" lvl="1" indent="-166688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Validation test report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completed – scheduled to be operational by the end of 2016</a:t>
            </a:r>
          </a:p>
          <a:p>
            <a:pPr marL="623888" lvl="1" indent="-166688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233363" indent="-233363">
              <a:buFont typeface="Arial" pitchFamily="34" charset="0"/>
              <a:buChar char="•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GOFS 3.5: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1/25°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41 layer HYCOM/NCODA-3DVAR/ISOP synthetics/CICE/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tides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Increase equatorial horizontal resolution to ~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3.5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km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Tidal forcing 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Scheduled to be operational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early in 2018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HYCOM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Also in use operationally by NOAA-NCEP, SHOM (France), TOPAZ (Norway), REMO (Brazil), and INCOIS (India)</a:t>
            </a:r>
          </a:p>
          <a:p>
            <a:r>
              <a:rPr lang="en-US" dirty="0" smtClean="0"/>
              <a:t>Navy 1/12° forecasts and 1993-2014 reanalysis are served on the FSU COAPS server (</a:t>
            </a:r>
            <a:r>
              <a:rPr lang="en-US" dirty="0" smtClean="0">
                <a:hlinkClick r:id="rId2"/>
              </a:rPr>
              <a:t>www.hycom.org/data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Accessed more than 250 million times a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Consumes more than </a:t>
            </a:r>
            <a:r>
              <a:rPr lang="en-US" b="1" u="sng" dirty="0" smtClean="0"/>
              <a:t>1000 </a:t>
            </a:r>
            <a:r>
              <a:rPr lang="en-US" b="1" u="sng" dirty="0" smtClean="0"/>
              <a:t>TB </a:t>
            </a:r>
            <a:r>
              <a:rPr lang="en-US" b="1" u="sng" dirty="0" smtClean="0"/>
              <a:t>(1 PB) </a:t>
            </a:r>
            <a:r>
              <a:rPr lang="en-US" dirty="0" smtClean="0"/>
              <a:t>of </a:t>
            </a:r>
            <a:r>
              <a:rPr lang="en-US" dirty="0" smtClean="0"/>
              <a:t>outbound bandwidth annually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 – NEXT-GEN HYCOM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development platform =&gt;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Needs to be collaborative (multi-group and multi-national) around a common code base =&gt; Coordinated funding? 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order in space, two-level time stepping</a:t>
            </a:r>
          </a:p>
          <a:p>
            <a:pPr lvl="1"/>
            <a:r>
              <a:rPr lang="en-US" dirty="0" err="1" smtClean="0"/>
              <a:t>CVMix</a:t>
            </a:r>
            <a:r>
              <a:rPr lang="en-US" dirty="0" smtClean="0"/>
              <a:t>, </a:t>
            </a:r>
            <a:r>
              <a:rPr lang="en-US" dirty="0" err="1" smtClean="0"/>
              <a:t>ePBL</a:t>
            </a:r>
            <a:endParaRPr lang="en-US" dirty="0" smtClean="0"/>
          </a:p>
          <a:p>
            <a:pPr lvl="1"/>
            <a:r>
              <a:rPr lang="en-US" dirty="0" smtClean="0"/>
              <a:t>Wetting and drying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 err="1" smtClean="0"/>
              <a:t>NetCDF</a:t>
            </a:r>
            <a:r>
              <a:rPr lang="en-US" dirty="0" smtClean="0"/>
              <a:t> (serial is too slow)</a:t>
            </a:r>
          </a:p>
          <a:p>
            <a:pPr lvl="1"/>
            <a:r>
              <a:rPr lang="en-US" dirty="0" smtClean="0"/>
              <a:t>Non hydrostatic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Community-based model environment</a:t>
            </a:r>
          </a:p>
          <a:p>
            <a:pPr lvl="1"/>
            <a:r>
              <a:rPr lang="en-US" dirty="0" smtClean="0"/>
              <a:t>It is harder and harder for a small group of developers to keep a single community ocean model up to date and may require a rewrite from scratch (i.e., MPAS-O, MOM6)</a:t>
            </a:r>
          </a:p>
          <a:p>
            <a:pPr lvl="1"/>
            <a:r>
              <a:rPr lang="en-US" dirty="0" err="1" smtClean="0"/>
              <a:t>CVMix</a:t>
            </a:r>
            <a:r>
              <a:rPr lang="en-US" dirty="0" smtClean="0"/>
              <a:t> is a step in the right direction, but one could look into doing the same for dynamical cores, advection routines,  etc.</a:t>
            </a:r>
          </a:p>
          <a:p>
            <a:pPr lvl="1"/>
            <a:r>
              <a:rPr lang="en-US" dirty="0" smtClean="0"/>
              <a:t>Should allow for the biogeochemical component to interact seamlessly with the dynamical core</a:t>
            </a:r>
          </a:p>
          <a:p>
            <a:pPr lvl="1"/>
            <a:r>
              <a:rPr lang="en-US" dirty="0" smtClean="0"/>
              <a:t>Interchangeable algorithms =&gt; ensemble runs and more error estimate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Rectangular or alternative grid?</a:t>
            </a:r>
          </a:p>
          <a:p>
            <a:pPr lvl="1"/>
            <a:r>
              <a:rPr lang="en-US" dirty="0" smtClean="0"/>
              <a:t>Not a demonstrated advantage of alternative grid</a:t>
            </a:r>
          </a:p>
          <a:p>
            <a:pPr lvl="1"/>
            <a:r>
              <a:rPr lang="en-US" dirty="0" smtClean="0"/>
              <a:t>Preference would be to efficient embedded parallel two-way nesting</a:t>
            </a:r>
          </a:p>
          <a:p>
            <a:r>
              <a:rPr lang="en-US" dirty="0" smtClean="0"/>
              <a:t>Need to adapt to new architectures such as GPUs and MICs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480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HYCOM (HYbrid Coordinate Ocean Model) status</vt:lpstr>
      <vt:lpstr>HYCOM, a numerical code</vt:lpstr>
      <vt:lpstr>HYCOM, a numerical code</vt:lpstr>
      <vt:lpstr>HYCOM,  the applications</vt:lpstr>
      <vt:lpstr>Operational HYCOM</vt:lpstr>
      <vt:lpstr>Operational HYCOM</vt:lpstr>
      <vt:lpstr>Going forward – NEXT-GEN HYCOM</vt:lpstr>
      <vt:lpstr>Thoughts</vt:lpstr>
      <vt:lpstr>Thoughts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</dc:creator>
  <cp:lastModifiedBy>Eric</cp:lastModifiedBy>
  <cp:revision>4</cp:revision>
  <dcterms:created xsi:type="dcterms:W3CDTF">2006-08-16T00:00:00Z</dcterms:created>
  <dcterms:modified xsi:type="dcterms:W3CDTF">2016-02-22T03:50:08Z</dcterms:modified>
</cp:coreProperties>
</file>