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tags/tag1.xml" ContentType="application/vnd.openxmlformats-officedocument.presentationml.tags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Default Extension="tiff" ContentType="image/tiff"/>
  <Override PartName="/ppt/notesSlides/notesSlide8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tags/tag2.xml" ContentType="application/vnd.openxmlformats-officedocument.presentationml.tags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tags/tag3.xml" ContentType="application/vnd.openxmlformats-officedocument.presentationml.tags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60" r:id="rId1"/>
  </p:sldMasterIdLst>
  <p:notesMasterIdLst>
    <p:notesMasterId r:id="rId70"/>
  </p:notesMasterIdLst>
  <p:handoutMasterIdLst>
    <p:handoutMasterId r:id="rId71"/>
  </p:handoutMasterIdLst>
  <p:sldIdLst>
    <p:sldId id="256" r:id="rId2"/>
    <p:sldId id="257" r:id="rId3"/>
    <p:sldId id="258" r:id="rId4"/>
    <p:sldId id="259" r:id="rId5"/>
    <p:sldId id="266" r:id="rId6"/>
    <p:sldId id="260" r:id="rId7"/>
    <p:sldId id="262" r:id="rId8"/>
    <p:sldId id="312" r:id="rId9"/>
    <p:sldId id="263" r:id="rId10"/>
    <p:sldId id="276" r:id="rId11"/>
    <p:sldId id="264" r:id="rId12"/>
    <p:sldId id="265" r:id="rId13"/>
    <p:sldId id="270" r:id="rId14"/>
    <p:sldId id="273" r:id="rId15"/>
    <p:sldId id="271" r:id="rId16"/>
    <p:sldId id="272" r:id="rId17"/>
    <p:sldId id="274" r:id="rId18"/>
    <p:sldId id="278" r:id="rId19"/>
    <p:sldId id="279" r:id="rId20"/>
    <p:sldId id="280" r:id="rId21"/>
    <p:sldId id="281" r:id="rId22"/>
    <p:sldId id="283" r:id="rId23"/>
    <p:sldId id="282" r:id="rId24"/>
    <p:sldId id="284" r:id="rId25"/>
    <p:sldId id="307" r:id="rId26"/>
    <p:sldId id="285" r:id="rId27"/>
    <p:sldId id="288" r:id="rId28"/>
    <p:sldId id="287" r:id="rId29"/>
    <p:sldId id="300" r:id="rId30"/>
    <p:sldId id="289" r:id="rId31"/>
    <p:sldId id="291" r:id="rId32"/>
    <p:sldId id="292" r:id="rId33"/>
    <p:sldId id="295" r:id="rId34"/>
    <p:sldId id="296" r:id="rId35"/>
    <p:sldId id="297" r:id="rId36"/>
    <p:sldId id="309" r:id="rId37"/>
    <p:sldId id="299" r:id="rId38"/>
    <p:sldId id="298" r:id="rId39"/>
    <p:sldId id="301" r:id="rId40"/>
    <p:sldId id="302" r:id="rId41"/>
    <p:sldId id="303" r:id="rId42"/>
    <p:sldId id="304" r:id="rId43"/>
    <p:sldId id="305" r:id="rId44"/>
    <p:sldId id="306" r:id="rId45"/>
    <p:sldId id="311" r:id="rId46"/>
    <p:sldId id="315" r:id="rId47"/>
    <p:sldId id="277" r:id="rId48"/>
    <p:sldId id="290" r:id="rId49"/>
    <p:sldId id="323" r:id="rId50"/>
    <p:sldId id="324" r:id="rId51"/>
    <p:sldId id="326" r:id="rId52"/>
    <p:sldId id="325" r:id="rId53"/>
    <p:sldId id="327" r:id="rId54"/>
    <p:sldId id="328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9" r:id="rId63"/>
    <p:sldId id="330" r:id="rId64"/>
    <p:sldId id="331" r:id="rId65"/>
    <p:sldId id="332" r:id="rId66"/>
    <p:sldId id="333" r:id="rId67"/>
    <p:sldId id="334" r:id="rId68"/>
    <p:sldId id="335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7301" autoAdjust="0"/>
    <p:restoredTop sz="94660"/>
  </p:normalViewPr>
  <p:slideViewPr>
    <p:cSldViewPr snapToGrid="0" snapToObjects="1">
      <p:cViewPr>
        <p:scale>
          <a:sx n="80" d="100"/>
          <a:sy n="80" d="100"/>
        </p:scale>
        <p:origin x="-2416" y="-1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1EA4-6122-654D-99C6-81B3B628BC63}" type="datetimeFigureOut">
              <a:rPr lang="en-US" smtClean="0"/>
              <a:pPr/>
              <a:t>2/16/11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77A30-69C0-3B46-B627-5FFBE0A8D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CAF0D-28EE-B740-A26B-09069DA2C301}" type="datetimeFigureOut">
              <a:rPr lang="en-US" smtClean="0"/>
              <a:pPr/>
              <a:t>2/16/11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D64A8-E915-0D45-9252-08FA6CF63D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2. Additionally, how does anomaly nesting affect</a:t>
            </a:r>
            <a:r>
              <a:rPr lang="en-US" baseline="0" dirty="0" smtClean="0"/>
              <a:t> the predictability of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can clearly</a:t>
            </a:r>
            <a:r>
              <a:rPr lang="en-US" baseline="0" dirty="0" smtClean="0"/>
              <a:t> see that the RSM does a better job depicting coastlines. This is one of the benefits of downscaling.</a:t>
            </a:r>
          </a:p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ARB=4°N and 17°S and between 45°W and 75°W</a:t>
            </a:r>
          </a:p>
          <a:p>
            <a:r>
              <a:rPr lang="en-US" dirty="0" smtClean="0"/>
              <a:t>ST   =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17°S and 36°S and between 56°W and 68°W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will not explain the methods further right here because I don’t want people to forget my</a:t>
            </a:r>
            <a:r>
              <a:rPr lang="en-US" baseline="0" dirty="0" smtClean="0"/>
              <a:t> explanation of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Variance of the External type is easier to predict</a:t>
            </a:r>
            <a:r>
              <a:rPr lang="en-US" baseline="0" dirty="0" smtClean="0"/>
              <a:t> so larger ratios mean more predictability. Smaller ratios mean that more of the variance is due to the difficult-to-predict initial conditions or internal variance.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Remember to explain the figure before explaining the results of the figure.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Being able to predict the onset</a:t>
            </a:r>
            <a:r>
              <a:rPr lang="en-US" baseline="0" dirty="0" smtClean="0"/>
              <a:t> or demise of either part of the system improves predictability of the other part</a:t>
            </a:r>
            <a:r>
              <a:rPr lang="en-US" baseline="0" dirty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dirty="0" smtClean="0"/>
              <a:t>evaporation is leading to precipitation and acting to cool the near surface air. </a:t>
            </a:r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dirty="0" smtClean="0"/>
              <a:t>This is less obvious in the ST and southern portions of the ARB</a:t>
            </a:r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lang="en-US" dirty="0" smtClean="0"/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dirty="0" smtClean="0"/>
              <a:t>In the middle plot, all positive correlations indicate that evaporation is energy limited</a:t>
            </a:r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lang="en-US" dirty="0" smtClean="0"/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dirty="0" smtClean="0"/>
              <a:t>Mostly negative correlations indicate that precipitation is also energy limited.</a:t>
            </a:r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dirty="0" smtClean="0"/>
              <a:t>In other words there is not enough evaporation to support precipitation</a:t>
            </a:r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lang="en-US" dirty="0" smtClean="0"/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lang="en-US" dirty="0" smtClean="0"/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64A8-E915-0D45-9252-08FA6CF63DF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8E5F87AF-91E6-6C40-AA34-3B62705C2F51}" type="datetime1">
              <a:rPr lang="en-US" smtClean="0"/>
              <a:pPr/>
              <a:t>2/16/11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E587F067-DA33-D946-99D8-4AF4E588CF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9F0F-FBD0-5644-8409-0DD5EBB0C12C}" type="datetime1">
              <a:rPr lang="en-US" smtClean="0"/>
              <a:pPr/>
              <a:t>2/16/11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0ECA-703C-CF47-948D-2C320CE078FE}" type="datetime1">
              <a:rPr lang="en-US" smtClean="0"/>
              <a:pPr/>
              <a:t>2/16/11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9D54D-B745-4C45-B645-EE690E402C28}" type="datetime1">
              <a:rPr lang="en-US" smtClean="0"/>
              <a:pPr/>
              <a:t>2/16/11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E3E76-36B4-3F4E-A635-2E1DF7D4A3BD}" type="datetime1">
              <a:rPr lang="en-US" smtClean="0"/>
              <a:pPr/>
              <a:t>2/16/11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344D-8497-CA46-A057-A9B6CA1222A9}" type="datetime1">
              <a:rPr lang="en-US" smtClean="0"/>
              <a:pPr/>
              <a:t>2/16/11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426D139-BF02-394B-9F78-3D6C78EC5321}" type="datetime1">
              <a:rPr lang="en-US" smtClean="0"/>
              <a:pPr/>
              <a:t>2/16/11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587F067-DA33-D946-99D8-4AF4E588CF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A45D2EED-49BB-F741-A4BC-2F1784FC1029}" type="datetime1">
              <a:rPr lang="en-US" smtClean="0"/>
              <a:pPr/>
              <a:t>2/16/11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E587F067-DA33-D946-99D8-4AF4E588CF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4A17-4D5E-4F43-97DE-CE244AA6BB68}" type="datetime1">
              <a:rPr lang="en-US" smtClean="0"/>
              <a:pPr/>
              <a:t>2/16/11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0224C-FAAA-EA4D-8558-BCBDEF34416E}" type="datetime1">
              <a:rPr lang="en-US" smtClean="0"/>
              <a:pPr/>
              <a:t>2/16/11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9046-373A-6844-8168-959AC6A012F5}" type="datetime1">
              <a:rPr lang="en-US" smtClean="0"/>
              <a:pPr/>
              <a:t>2/16/11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81E234BF-2AD0-B444-85E4-D2F9A54CD3B3}" type="datetime1">
              <a:rPr lang="en-US" smtClean="0"/>
              <a:pPr/>
              <a:t>2/16/11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E587F067-DA33-D946-99D8-4AF4E588CF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!OLE_LINK1" TargetMode="External"/><Relationship Id="rId5" Type="http://schemas.openxmlformats.org/officeDocument/2006/relationships/oleObject" Target="!OLE_LINK2" TargetMode="External"/><Relationship Id="rId6" Type="http://schemas.openxmlformats.org/officeDocument/2006/relationships/oleObject" Target="!OLE_LINK3" TargetMode="External"/><Relationship Id="rId7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3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4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25.gi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!OLE_LINK1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!OLE_LINK2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!OLE_LINK3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!OLE_LINK4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34954"/>
            <a:ext cx="8458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Predictability of Dry Season Reforecasts Over the Tropical South American Region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Masters Thesis Defense Dry Run 16 February, 2011</a:t>
            </a:r>
          </a:p>
          <a:p>
            <a:r>
              <a:rPr lang="en-US" dirty="0" smtClean="0"/>
              <a:t>Adam Frumkin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7170" y="2227577"/>
            <a:ext cx="9025263" cy="932686"/>
            <a:chOff x="67170" y="5759508"/>
            <a:chExt cx="9025263" cy="932686"/>
          </a:xfrm>
        </p:grpSpPr>
        <p:pic>
          <p:nvPicPr>
            <p:cNvPr id="5" name="Picture 4" descr="FSU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5494" y="5785726"/>
              <a:ext cx="926939" cy="90646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6" name="Picture 5" descr="coap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70" y="5759508"/>
              <a:ext cx="914399" cy="91439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272" y="649240"/>
            <a:ext cx="8382000" cy="1069848"/>
          </a:xfrm>
        </p:spPr>
        <p:txBody>
          <a:bodyPr/>
          <a:lstStyle/>
          <a:p>
            <a:r>
              <a:rPr lang="en-US" dirty="0" smtClean="0"/>
              <a:t>2.1 Background: Climate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1738999"/>
            <a:ext cx="4041648" cy="457200"/>
          </a:xfrm>
        </p:spPr>
        <p:txBody>
          <a:bodyPr/>
          <a:lstStyle/>
          <a:p>
            <a:r>
              <a:rPr lang="en-US" dirty="0" smtClean="0"/>
              <a:t>Monsoon Low Level Winds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721225" y="1738999"/>
            <a:ext cx="4041775" cy="457200"/>
          </a:xfrm>
        </p:spPr>
        <p:txBody>
          <a:bodyPr/>
          <a:lstStyle/>
          <a:p>
            <a:r>
              <a:rPr lang="en-US" dirty="0" smtClean="0"/>
              <a:t>South American Monsoon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81000" y="2202548"/>
            <a:ext cx="4041648" cy="3886200"/>
          </a:xfrm>
        </p:spPr>
        <p:txBody>
          <a:bodyPr/>
          <a:lstStyle/>
          <a:p>
            <a:r>
              <a:rPr lang="en-US" dirty="0" smtClean="0"/>
              <a:t>There is a seasonal reversal of wind direction associated with the East Asian Monsoon.</a:t>
            </a:r>
          </a:p>
          <a:p>
            <a:r>
              <a:rPr lang="en-US" dirty="0" smtClean="0"/>
              <a:t>Due to persistent tropical easterlies there is no seasonal reversal in wind direction within the monsoon region of South America.</a:t>
            </a:r>
          </a:p>
          <a:p>
            <a:r>
              <a:rPr lang="en-US" dirty="0" smtClean="0"/>
              <a:t>A reversal in direction can be observed when the annual mean is removed.</a:t>
            </a:r>
          </a:p>
          <a:p>
            <a:pPr marL="624078" indent="-51435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 descr="Screen shot 2011-02-08 at 7.26.59 PM.png"/>
          <p:cNvPicPr>
            <a:picLocks noChangeAspect="1"/>
          </p:cNvPicPr>
          <p:nvPr/>
        </p:nvPicPr>
        <p:blipFill>
          <a:blip r:embed="rId3"/>
          <a:srcRect t="64751"/>
          <a:stretch>
            <a:fillRect/>
          </a:stretch>
        </p:blipFill>
        <p:spPr>
          <a:xfrm>
            <a:off x="4701124" y="2243898"/>
            <a:ext cx="4098512" cy="3466309"/>
          </a:xfrm>
          <a:prstGeom prst="rect">
            <a:avLst/>
          </a:prstGeom>
        </p:spPr>
      </p:pic>
      <p:pic>
        <p:nvPicPr>
          <p:cNvPr id="9" name="Content Placeholder 16" descr="Screen shot 2011-02-08 at 7.26.59 PM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15" r="2108" b="66924"/>
          <a:stretch>
            <a:fillRect/>
          </a:stretch>
        </p:blipFill>
        <p:spPr>
          <a:xfrm>
            <a:off x="4676544" y="2196199"/>
            <a:ext cx="4086456" cy="3313406"/>
          </a:xfrm>
        </p:spPr>
      </p:pic>
      <p:sp>
        <p:nvSpPr>
          <p:cNvPr id="10" name="TextBox 9"/>
          <p:cNvSpPr txBox="1"/>
          <p:nvPr/>
        </p:nvSpPr>
        <p:spPr>
          <a:xfrm>
            <a:off x="718207" y="5947103"/>
            <a:ext cx="325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Zhou and Lau (1998)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/>
          <a:lstStyle/>
          <a:p>
            <a:r>
              <a:rPr lang="en-US" dirty="0" smtClean="0"/>
              <a:t>2.1 Background: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>
            <a:normAutofit fontScale="92500" lnSpcReduction="10000"/>
          </a:bodyPr>
          <a:lstStyle/>
          <a:p>
            <a:pPr marL="624078" indent="-514350"/>
            <a:r>
              <a:rPr lang="en-US" dirty="0" smtClean="0"/>
              <a:t>The monsoon circulation is driven by enhanced heating in the Andes Mountains.</a:t>
            </a:r>
          </a:p>
          <a:p>
            <a:pPr marL="624078" indent="-514350"/>
            <a:r>
              <a:rPr lang="en-US" dirty="0" smtClean="0"/>
              <a:t>Onset occurs in mid-late October for a majority of the region.</a:t>
            </a:r>
          </a:p>
          <a:p>
            <a:pPr marL="624078" indent="-514350"/>
            <a:r>
              <a:rPr lang="en-US" dirty="0" smtClean="0"/>
              <a:t>Onset features:</a:t>
            </a:r>
          </a:p>
          <a:p>
            <a:pPr marL="916686" lvl="1" indent="-514350"/>
            <a:r>
              <a:rPr lang="en-US" dirty="0" smtClean="0"/>
              <a:t>Eastward displacement of the subtropical high</a:t>
            </a:r>
          </a:p>
          <a:p>
            <a:pPr marL="916686" lvl="1" indent="-514350"/>
            <a:r>
              <a:rPr lang="en-US" dirty="0" smtClean="0"/>
              <a:t>Strong thermal gradient between Atlantic Ocean and the continent </a:t>
            </a:r>
          </a:p>
          <a:p>
            <a:pPr marL="916686" lvl="1" indent="-514350"/>
            <a:r>
              <a:rPr lang="en-US" dirty="0" smtClean="0"/>
              <a:t>SLP decreases and Chaco Low deepens</a:t>
            </a:r>
          </a:p>
          <a:p>
            <a:pPr marL="916686" lvl="1" indent="-514350"/>
            <a:r>
              <a:rPr lang="en-US" dirty="0" smtClean="0"/>
              <a:t>Increase in moisture transportto the monsoon region through the South American Low Level Jet</a:t>
            </a:r>
          </a:p>
          <a:p>
            <a:pPr marL="916686" lvl="1" indent="-514350"/>
            <a:endParaRPr lang="en-US" dirty="0" smtClean="0"/>
          </a:p>
          <a:p>
            <a:pPr marL="624078" indent="-51435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8207" y="5947103"/>
            <a:ext cx="3258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Zhou and Lau (1998), Vera et al. (2006)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/>
          <a:lstStyle/>
          <a:p>
            <a:r>
              <a:rPr lang="en-US" dirty="0" smtClean="0"/>
              <a:t>2.1 Background: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/>
          <a:lstStyle/>
          <a:p>
            <a:pPr marL="624078" indent="-514350"/>
            <a:r>
              <a:rPr lang="en-US" dirty="0" smtClean="0"/>
              <a:t>Features of the demise of the South American Monsoon:</a:t>
            </a:r>
          </a:p>
          <a:p>
            <a:pPr marL="916686" lvl="1" indent="-514350"/>
            <a:r>
              <a:rPr lang="en-US" dirty="0" smtClean="0"/>
              <a:t>Precipitation minima during JJA</a:t>
            </a:r>
          </a:p>
          <a:p>
            <a:pPr marL="916686" lvl="1" indent="-514350"/>
            <a:r>
              <a:rPr lang="en-US" dirty="0" smtClean="0"/>
              <a:t>SLP increases over the continent</a:t>
            </a:r>
          </a:p>
          <a:p>
            <a:pPr marL="916686" lvl="1" indent="-514350"/>
            <a:r>
              <a:rPr lang="en-US" dirty="0" smtClean="0"/>
              <a:t>Easterlies weaken but do not reverse direction</a:t>
            </a:r>
          </a:p>
          <a:p>
            <a:pPr marL="916686" lvl="1" indent="-51435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8207" y="5947103"/>
            <a:ext cx="3258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Zhou and Lau (1998), Vera et al. (2006)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272" y="649240"/>
            <a:ext cx="8382000" cy="1069848"/>
          </a:xfrm>
        </p:spPr>
        <p:txBody>
          <a:bodyPr/>
          <a:lstStyle/>
          <a:p>
            <a:r>
              <a:rPr lang="en-US" dirty="0" smtClean="0"/>
              <a:t>3 Data: Outline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1738999"/>
            <a:ext cx="4041648" cy="457200"/>
          </a:xfrm>
        </p:spPr>
        <p:txBody>
          <a:bodyPr/>
          <a:lstStyle/>
          <a:p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721225" y="1738999"/>
            <a:ext cx="4041775" cy="457200"/>
          </a:xfrm>
        </p:spPr>
        <p:txBody>
          <a:bodyPr/>
          <a:lstStyle/>
          <a:p>
            <a:r>
              <a:rPr lang="en-US" dirty="0" smtClean="0"/>
              <a:t>Reanalysis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81000" y="2202548"/>
            <a:ext cx="4041648" cy="3886200"/>
          </a:xfrm>
        </p:spPr>
        <p:txBody>
          <a:bodyPr/>
          <a:lstStyle/>
          <a:p>
            <a:pPr marL="624078" indent="-514350">
              <a:buFont typeface="+mj-lt"/>
              <a:buAutoNum type="arabicPeriod"/>
            </a:pPr>
            <a:r>
              <a:rPr lang="en-US" dirty="0" smtClean="0"/>
              <a:t>NCEP Climate Forecast System (CFS) 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NCEP Scripps Regional Spectral Model (RSM)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RSM with Anomaly Nesting  (RSM-AN)</a:t>
            </a:r>
          </a:p>
          <a:p>
            <a:pPr marL="624078" indent="-51435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718304" y="2202548"/>
            <a:ext cx="4041775" cy="3886200"/>
          </a:xfrm>
        </p:spPr>
        <p:txBody>
          <a:bodyPr/>
          <a:lstStyle/>
          <a:p>
            <a:pPr marL="566928" indent="-457200">
              <a:buFont typeface="+mj-lt"/>
              <a:buAutoNum type="arabicPeriod"/>
            </a:pPr>
            <a:r>
              <a:rPr lang="en-US" dirty="0" smtClean="0"/>
              <a:t>Climate Forecast System Reanalysis (CFSR)</a:t>
            </a:r>
          </a:p>
          <a:p>
            <a:pPr marL="566928" indent="-457200">
              <a:buFont typeface="+mj-lt"/>
              <a:buAutoNum type="arabicPeriod"/>
            </a:pPr>
            <a:r>
              <a:rPr lang="en-US" dirty="0" smtClean="0"/>
              <a:t>CPC Merged Analysis of Precipitation (CMAP)</a:t>
            </a:r>
          </a:p>
          <a:p>
            <a:pPr marL="566928" indent="-457200">
              <a:buFont typeface="+mj-lt"/>
              <a:buAutoNum type="arabicPeriod"/>
            </a:pPr>
            <a:r>
              <a:rPr lang="en-US" dirty="0" smtClean="0"/>
              <a:t>Tropical Rainfall Measuring Mission (TRMM)</a:t>
            </a:r>
          </a:p>
          <a:p>
            <a:pPr marL="566928" indent="-457200">
              <a:buFont typeface="+mj-lt"/>
              <a:buAutoNum type="arabicPeriod"/>
            </a:pPr>
            <a:r>
              <a:rPr lang="en-US" dirty="0" smtClean="0"/>
              <a:t>Climate Research Unit (CRU) Near Surface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/>
          <a:lstStyle/>
          <a:p>
            <a:r>
              <a:rPr lang="en-US" dirty="0" smtClean="0"/>
              <a:t>3.1 Models: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/>
          <a:lstStyle/>
          <a:p>
            <a:pPr marL="624078" indent="-514350"/>
            <a:r>
              <a:rPr lang="en-US" dirty="0" smtClean="0"/>
              <a:t>Models are integrated from 2001-2007 beginning 00Z May 23</a:t>
            </a:r>
            <a:r>
              <a:rPr lang="en-US" baseline="30000" dirty="0" smtClean="0"/>
              <a:t>rd</a:t>
            </a:r>
            <a:r>
              <a:rPr lang="en-US" dirty="0" smtClean="0"/>
              <a:t>.</a:t>
            </a:r>
          </a:p>
          <a:p>
            <a:pPr marL="624078" indent="-514350"/>
            <a:r>
              <a:rPr lang="en-US" dirty="0" smtClean="0"/>
              <a:t>We are only concerned with June-July-August which corresponds to the dry season.</a:t>
            </a:r>
          </a:p>
          <a:p>
            <a:pPr marL="624078" indent="-514350"/>
            <a:r>
              <a:rPr lang="en-US" dirty="0" smtClean="0"/>
              <a:t>Data is available in a six hourly format for the CFS and for both RSM integrations.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/>
          <a:lstStyle/>
          <a:p>
            <a:r>
              <a:rPr lang="en-US" dirty="0" smtClean="0"/>
              <a:t>3.1 Models: CFS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Fully coupled land-ocean-atmosphere global climate model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64 vertical levels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Run at triangular spectral truncation of T62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Six ensemble members are generated by resetting the date of the atmospheric restart file after one week of integration.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 CFS was the first model in the US to achieve a level of skill comparable to statistical models.</a:t>
            </a:r>
          </a:p>
          <a:p>
            <a:pPr marL="624078" indent="-51435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/>
          <a:lstStyle/>
          <a:p>
            <a:r>
              <a:rPr lang="en-US" dirty="0" smtClean="0"/>
              <a:t>3.1 Models: RSM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/>
          <a:lstStyle/>
          <a:p>
            <a:pPr marL="624078" indent="-514350"/>
            <a:r>
              <a:rPr lang="en-US" dirty="0" smtClean="0"/>
              <a:t>28 vertical sigma levels</a:t>
            </a:r>
          </a:p>
          <a:p>
            <a:pPr marL="624078" indent="-514350"/>
            <a:r>
              <a:rPr lang="en-US" dirty="0" smtClean="0"/>
              <a:t>60km horizontal resolution</a:t>
            </a:r>
          </a:p>
          <a:p>
            <a:pPr marL="624078" indent="-514350"/>
            <a:r>
              <a:rPr lang="en-US" dirty="0" smtClean="0"/>
              <a:t>We dynamically downscale from the CFS using the RSM.</a:t>
            </a:r>
          </a:p>
          <a:p>
            <a:pPr marL="624078" indent="-514350"/>
            <a:r>
              <a:rPr lang="en-US" dirty="0" smtClean="0"/>
              <a:t>The domain covers most of North America and South America.</a:t>
            </a:r>
          </a:p>
          <a:p>
            <a:pPr marL="916686" lvl="1" indent="-514350"/>
            <a:r>
              <a:rPr lang="en-US" dirty="0" smtClean="0"/>
              <a:t>This was done so that the wet season of the NAM and it’s dry season counterpart in the SAM could be studied.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/>
          <a:lstStyle/>
          <a:p>
            <a:r>
              <a:rPr lang="en-US" dirty="0" smtClean="0"/>
              <a:t>3.1 Models: Anomaly Nesting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>
            <a:normAutofit fontScale="92500" lnSpcReduction="20000"/>
          </a:bodyPr>
          <a:lstStyle/>
          <a:p>
            <a:pPr marL="624078" indent="-514350"/>
            <a:r>
              <a:rPr lang="en-US" dirty="0" smtClean="0"/>
              <a:t>Bias correction tries to remove the global model’s bias before the downscaling process is performed. </a:t>
            </a:r>
          </a:p>
          <a:p>
            <a:pPr marL="624078" indent="-514350"/>
            <a:r>
              <a:rPr lang="en-US" dirty="0" smtClean="0"/>
              <a:t>This is done by replacing the </a:t>
            </a:r>
            <a:r>
              <a:rPr lang="en-US" dirty="0" err="1" smtClean="0"/>
              <a:t>GCM’s</a:t>
            </a:r>
            <a:r>
              <a:rPr lang="en-US" dirty="0" smtClean="0"/>
              <a:t> climatology with reanalysis climatology (</a:t>
            </a:r>
            <a:r>
              <a:rPr lang="en-US" dirty="0" err="1" smtClean="0"/>
              <a:t>Misra</a:t>
            </a:r>
            <a:r>
              <a:rPr lang="en-US" dirty="0" smtClean="0"/>
              <a:t> and </a:t>
            </a:r>
            <a:r>
              <a:rPr lang="en-US" dirty="0" err="1" smtClean="0"/>
              <a:t>Kanamitsu</a:t>
            </a:r>
            <a:r>
              <a:rPr lang="en-US" dirty="0" smtClean="0"/>
              <a:t> 2004).</a:t>
            </a:r>
          </a:p>
          <a:p>
            <a:pPr marL="624078" indent="-514350"/>
            <a:r>
              <a:rPr lang="en-US" dirty="0" smtClean="0"/>
              <a:t>The RCM can have no advantage over the GCM because it retains the systematic errors of the GCM through the downscaling process (Pan et al. 2001).</a:t>
            </a:r>
          </a:p>
          <a:p>
            <a:pPr marL="624078" indent="-514350"/>
            <a:r>
              <a:rPr lang="en-US" dirty="0" smtClean="0"/>
              <a:t>In this study we replace the CFS climatology with NCEP-NCAR reanalysis 1 (atmosphere) and ERSSTv2 (SSTs)</a:t>
            </a:r>
          </a:p>
          <a:p>
            <a:pPr marL="624078" indent="-51435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/>
          <a:lstStyle/>
          <a:p>
            <a:r>
              <a:rPr lang="en-US" dirty="0" smtClean="0"/>
              <a:t>3.1 Models: Domain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7347" name="Picture 5" descr="CFS_topography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399" y="1713749"/>
            <a:ext cx="7560975" cy="46359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/>
          <a:lstStyle/>
          <a:p>
            <a:r>
              <a:rPr lang="en-US" dirty="0" smtClean="0"/>
              <a:t>3.2 Reanalysis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752600"/>
          <a:ext cx="8229600" cy="4028440"/>
        </p:xfrm>
        <a:graphic>
          <a:graphicData uri="http://schemas.openxmlformats.org/drawingml/2006/table">
            <a:tbl>
              <a:tblPr firstRow="1" bandRow="1" bandCol="1">
                <a:tableStyleId>{72833802-FEF1-4C79-8D5D-14CF1EAF98D9}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Variables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Resolution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CFSR</a:t>
                      </a:r>
                    </a:p>
                    <a:p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Saha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et al. 2010)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Temperature,</a:t>
                      </a:r>
                      <a:r>
                        <a:rPr lang="en-US" baseline="0" dirty="0" smtClean="0"/>
                        <a:t> Precipitation, Evaporation, Downwelling Shortwave Flux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0.5°</a:t>
                      </a:r>
                      <a:r>
                        <a:rPr lang="en-US" baseline="0" dirty="0" err="1" smtClean="0"/>
                        <a:t>x</a:t>
                      </a:r>
                      <a:r>
                        <a:rPr lang="en-US" baseline="0" dirty="0" smtClean="0"/>
                        <a:t> 0.5°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CMAP</a:t>
                      </a:r>
                    </a:p>
                    <a:p>
                      <a:r>
                        <a:rPr lang="en-US" dirty="0" smtClean="0"/>
                        <a:t>(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Xie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Arkin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1997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Precipitation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2.5° </a:t>
                      </a:r>
                      <a:r>
                        <a:rPr lang="en-US" dirty="0" err="1" smtClean="0"/>
                        <a:t>x</a:t>
                      </a:r>
                      <a:r>
                        <a:rPr lang="en-US" dirty="0" smtClean="0"/>
                        <a:t> 2.5°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TRMM (Merged Analysis)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Precipitation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0.25° </a:t>
                      </a:r>
                      <a:r>
                        <a:rPr lang="en-US" dirty="0" err="1" smtClean="0"/>
                        <a:t>x</a:t>
                      </a:r>
                      <a:r>
                        <a:rPr lang="en-US" dirty="0" smtClean="0"/>
                        <a:t> 0.25°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CRU</a:t>
                      </a:r>
                    </a:p>
                    <a:p>
                      <a:r>
                        <a:rPr lang="en-US" dirty="0" smtClean="0"/>
                        <a:t>(Mitchell and Jones, 2005)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Temperature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 </a:t>
                      </a:r>
                      <a:r>
                        <a:rPr lang="en-US" dirty="0" err="1" smtClean="0"/>
                        <a:t>x</a:t>
                      </a:r>
                      <a:r>
                        <a:rPr lang="en-US" dirty="0" smtClean="0"/>
                        <a:t> 0.5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/>
          <a:lstStyle/>
          <a:p>
            <a:pPr marL="624078" indent="-514350">
              <a:buFont typeface="+mj-lt"/>
              <a:buAutoNum type="arabicPeriod"/>
            </a:pPr>
            <a:r>
              <a:rPr lang="en-US" dirty="0" smtClean="0"/>
              <a:t>Objectives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Introduction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Data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Methodology and Results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en-US" dirty="0" smtClean="0"/>
              <a:t>Model Bias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Potential Predictability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Calculation of the area under </a:t>
            </a:r>
            <a:br>
              <a:rPr lang="en-US" dirty="0" smtClean="0"/>
            </a:br>
            <a:r>
              <a:rPr lang="en-US" dirty="0" smtClean="0"/>
              <a:t>the ROC curves (AUC)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Land-Atmosphere Feedbacks</a:t>
            </a:r>
            <a:endParaRPr lang="en-US" dirty="0"/>
          </a:p>
        </p:txBody>
      </p:sp>
      <p:sp>
        <p:nvSpPr>
          <p:cNvPr id="6" name="Right Arrow Callout 5"/>
          <p:cNvSpPr/>
          <p:nvPr/>
        </p:nvSpPr>
        <p:spPr>
          <a:xfrm>
            <a:off x="595296" y="1753374"/>
            <a:ext cx="5645394" cy="54833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41954"/>
            </a:avLst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/>
          <a:lstStyle/>
          <a:p>
            <a:r>
              <a:rPr lang="en-US" dirty="0" smtClean="0"/>
              <a:t>4 Methods and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Right Arrow Callout 6"/>
          <p:cNvSpPr/>
          <p:nvPr/>
        </p:nvSpPr>
        <p:spPr>
          <a:xfrm>
            <a:off x="595296" y="2301708"/>
            <a:ext cx="5645394" cy="129967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534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Callout 7"/>
          <p:cNvSpPr/>
          <p:nvPr/>
        </p:nvSpPr>
        <p:spPr>
          <a:xfrm>
            <a:off x="595296" y="3601380"/>
            <a:ext cx="5645394" cy="54833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3096"/>
            </a:avLst>
          </a:prstGeom>
          <a:solidFill>
            <a:srgbClr val="3366FF">
              <a:alpha val="30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59931" y="1568452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73428" y="2484785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77007" y="3411028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6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>
            <a:normAutofit/>
          </a:bodyPr>
          <a:lstStyle/>
          <a:p>
            <a:pPr marL="624078" indent="-514350"/>
            <a:r>
              <a:rPr lang="en-US" dirty="0" smtClean="0"/>
              <a:t>We can locate regions of bias by calculating the statistically significant differences between the models and CFSR.</a:t>
            </a:r>
          </a:p>
          <a:p>
            <a:pPr marL="624078" indent="-514350"/>
            <a:r>
              <a:rPr lang="en-US" dirty="0" smtClean="0"/>
              <a:t>Averaging is done for JJA, 2001 through 2007.</a:t>
            </a:r>
          </a:p>
          <a:p>
            <a:pPr marL="624078" indent="-514350"/>
            <a:r>
              <a:rPr lang="en-US" dirty="0" smtClean="0"/>
              <a:t>Difference plots are created for two-meter air temperature and for precipitation.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/>
          <a:lstStyle/>
          <a:p>
            <a:r>
              <a:rPr lang="en-US" dirty="0" smtClean="0"/>
              <a:t>4.1 Model Bias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0116"/>
            <a:ext cx="8229600" cy="1066800"/>
          </a:xfrm>
        </p:spPr>
        <p:txBody>
          <a:bodyPr/>
          <a:lstStyle/>
          <a:p>
            <a:r>
              <a:rPr lang="en-US" dirty="0" smtClean="0"/>
              <a:t>4.1 Model Bias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Content Placeholder 6" descr="precip.gif"/>
          <p:cNvPicPr>
            <a:picLocks noGrp="1" noChangeAspect="1"/>
          </p:cNvPicPr>
          <p:nvPr>
            <p:ph idx="1"/>
          </p:nvPr>
        </p:nvPicPr>
        <p:blipFill>
          <a:blip r:embed="rId3"/>
          <a:srcRect l="-42" t="24836" r="1958" b="14607"/>
          <a:stretch>
            <a:fillRect/>
          </a:stretch>
        </p:blipFill>
        <p:spPr>
          <a:xfrm>
            <a:off x="477112" y="1167413"/>
            <a:ext cx="8222259" cy="3808032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45727" y="4910952"/>
            <a:ext cx="8036982" cy="174555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sz="2800" dirty="0" smtClean="0"/>
              <a:t>All three models display distinct </a:t>
            </a:r>
            <a:r>
              <a:rPr lang="en-US" sz="2800" dirty="0" err="1" smtClean="0"/>
              <a:t>ITCZs</a:t>
            </a:r>
            <a:r>
              <a:rPr lang="en-US" sz="2800" dirty="0" smtClean="0"/>
              <a:t> and maxima over elevated terrain.</a:t>
            </a:r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CFS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the driest </a:t>
            </a:r>
            <a:endParaRPr lang="en-US" sz="2800" dirty="0" smtClean="0"/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RSM is the wettest.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7725"/>
            <a:ext cx="8229600" cy="1066800"/>
          </a:xfrm>
        </p:spPr>
        <p:txBody>
          <a:bodyPr/>
          <a:lstStyle/>
          <a:p>
            <a:r>
              <a:rPr lang="en-US" dirty="0" smtClean="0"/>
              <a:t>4.1 Model Bias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" name="Content Placeholder 8" descr="PD_CFSR_RAW.gif"/>
          <p:cNvPicPr>
            <a:picLocks noGrp="1" noChangeAspect="1"/>
          </p:cNvPicPr>
          <p:nvPr>
            <p:ph idx="1"/>
          </p:nvPr>
        </p:nvPicPr>
        <p:blipFill>
          <a:blip r:embed="rId3"/>
          <a:srcRect l="130" t="24836" r="2130" b="14377"/>
          <a:stretch>
            <a:fillRect/>
          </a:stretch>
        </p:blipFill>
        <p:spPr>
          <a:xfrm>
            <a:off x="457199" y="1153198"/>
            <a:ext cx="8229599" cy="3839339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4867209"/>
            <a:ext cx="8229599" cy="17455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sz="2800" dirty="0" smtClean="0"/>
              <a:t>RSM is positively biased over the ARB and ST.</a:t>
            </a:r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sz="2800" dirty="0" smtClean="0"/>
              <a:t>RSM-AN and CFS are negatively biased over both regions.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136" y="4970644"/>
            <a:ext cx="8047486" cy="1635940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sz="2800" dirty="0" smtClean="0"/>
              <a:t>CFS is positively biased over the ARB and negatively biased over the ST.</a:t>
            </a:r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RSM and RSM-AN are positively biased over </a:t>
            </a:r>
            <a:r>
              <a:rPr lang="en-US" sz="2800" dirty="0" smtClean="0"/>
              <a:t>both regions.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sz="2800" dirty="0" smtClean="0"/>
              <a:t>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 magnitudes of their biases are much smaller than those of the CFS.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Content Placeholder 6" descr="TD_CFSR_RAW.gif"/>
          <p:cNvPicPr>
            <a:picLocks noGrp="1" noChangeAspect="1"/>
          </p:cNvPicPr>
          <p:nvPr>
            <p:ph idx="1"/>
          </p:nvPr>
        </p:nvPicPr>
        <p:blipFill>
          <a:blip r:embed="rId3"/>
          <a:srcRect l="130" t="24147" r="1786" b="14378"/>
          <a:stretch>
            <a:fillRect/>
          </a:stretch>
        </p:blipFill>
        <p:spPr>
          <a:xfrm>
            <a:off x="457135" y="1132195"/>
            <a:ext cx="8228242" cy="3868538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227725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4.1 Model Bias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>
            <a:normAutofit/>
          </a:bodyPr>
          <a:lstStyle/>
          <a:p>
            <a:pPr marL="624078" indent="-514350"/>
            <a:r>
              <a:rPr lang="en-US" dirty="0" smtClean="0"/>
              <a:t>Precipitation biases were lowest in the RSM-AN for both regions and highest in CFS for both regions.</a:t>
            </a:r>
          </a:p>
          <a:p>
            <a:pPr marL="624078" indent="-514350"/>
            <a:r>
              <a:rPr lang="en-US" dirty="0" smtClean="0"/>
              <a:t>Temperature biases were lowest in the RSM for both regions.</a:t>
            </a:r>
          </a:p>
          <a:p>
            <a:pPr marL="624078" indent="-514350"/>
            <a:r>
              <a:rPr lang="en-US" dirty="0" smtClean="0"/>
              <a:t>The CFS had the largest temperature bias in the ARB.</a:t>
            </a:r>
          </a:p>
          <a:p>
            <a:pPr marL="624078" indent="-514350"/>
            <a:r>
              <a:rPr lang="en-US" dirty="0" smtClean="0"/>
              <a:t>The RSM-AN had the largest in the ST.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4.1 Summary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6916"/>
            <a:ext cx="8229600" cy="4657936"/>
          </a:xfrm>
        </p:spPr>
        <p:txBody>
          <a:bodyPr>
            <a:normAutofit fontScale="85000" lnSpcReduction="20000"/>
          </a:bodyPr>
          <a:lstStyle/>
          <a:p>
            <a:pPr marL="624078" indent="-514350"/>
            <a:r>
              <a:rPr lang="en-US" dirty="0" smtClean="0"/>
              <a:t>We calculate the ratio of the external variance (signal) to the total variance following Kumar and </a:t>
            </a:r>
            <a:r>
              <a:rPr lang="en-US" dirty="0" err="1" smtClean="0"/>
              <a:t>Hoerling</a:t>
            </a:r>
            <a:r>
              <a:rPr lang="en-US" dirty="0" smtClean="0"/>
              <a:t> (1995). We do this for precipitation and temperature.</a:t>
            </a:r>
          </a:p>
          <a:p>
            <a:pPr marL="624078" indent="-514350"/>
            <a:r>
              <a:rPr lang="en-US" dirty="0" smtClean="0"/>
              <a:t>Total variance is the sum of external variance and internal variance.</a:t>
            </a:r>
          </a:p>
          <a:p>
            <a:pPr marL="624078" indent="-514350"/>
            <a:r>
              <a:rPr lang="en-US" dirty="0" smtClean="0"/>
              <a:t>External variance - slowly varying boundary conditions (SSTs)</a:t>
            </a:r>
          </a:p>
          <a:p>
            <a:pPr marL="624078" indent="-514350"/>
            <a:r>
              <a:rPr lang="en-US" dirty="0" smtClean="0"/>
              <a:t>Internal Variance – noise/uncertain initial conditions</a:t>
            </a:r>
          </a:p>
          <a:p>
            <a:pPr marL="624078" indent="-514350">
              <a:buNone/>
            </a:pPr>
            <a:endParaRPr lang="en-US" dirty="0" smtClean="0"/>
          </a:p>
          <a:p>
            <a:pPr marL="624078" indent="-514350"/>
            <a:r>
              <a:rPr lang="en-US" dirty="0" smtClean="0"/>
              <a:t>Values Near 1 mean that the boundary conditions are overwhelming the effect of noise. Values near zero mean that the model is not “seeing” the boundary conditions and predictability will be hindered (</a:t>
            </a:r>
            <a:r>
              <a:rPr lang="en-US" dirty="0" err="1" smtClean="0"/>
              <a:t>Stefanova</a:t>
            </a:r>
            <a:r>
              <a:rPr lang="en-US" dirty="0" smtClean="0"/>
              <a:t> et al. 2010).</a:t>
            </a:r>
          </a:p>
          <a:p>
            <a:pPr marL="624078" indent="-514350"/>
            <a:endParaRPr lang="en-US" dirty="0" smtClean="0"/>
          </a:p>
          <a:p>
            <a:pPr marL="624078" indent="-514350"/>
            <a:endParaRPr lang="en-US" dirty="0" smtClean="0"/>
          </a:p>
          <a:p>
            <a:pPr marL="624078" indent="-51435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30116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4000" dirty="0" smtClean="0"/>
              <a:t>4.2 Potential Predictability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lt_STN.gif"/>
          <p:cNvPicPr>
            <a:picLocks noGrp="1" noChangeAspect="1"/>
          </p:cNvPicPr>
          <p:nvPr>
            <p:ph idx="1"/>
          </p:nvPr>
        </p:nvPicPr>
        <p:blipFill>
          <a:blip r:embed="rId3"/>
          <a:srcRect l="-367" t="26225" r="1632" b="14605"/>
          <a:stretch>
            <a:fillRect/>
          </a:stretch>
        </p:blipFill>
        <p:spPr>
          <a:xfrm>
            <a:off x="439682" y="1244362"/>
            <a:ext cx="8229600" cy="36988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887463"/>
            <a:ext cx="8229599" cy="174555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sz="2800" dirty="0" smtClean="0"/>
              <a:t>There are very few regions where the ratio is &gt;0.5.</a:t>
            </a:r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CFS has the highest potential predictability in the ARB.</a:t>
            </a:r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sz="2800" dirty="0" smtClean="0"/>
              <a:t>RSM has the highest potential predictability in the ST.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30116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4000" dirty="0" smtClean="0"/>
              <a:t>4.2 Potential Predictability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lt_STN_T.gif"/>
          <p:cNvPicPr>
            <a:picLocks noGrp="1" noChangeAspect="1"/>
          </p:cNvPicPr>
          <p:nvPr>
            <p:ph idx="1"/>
          </p:nvPr>
        </p:nvPicPr>
        <p:blipFill>
          <a:blip r:embed="rId3"/>
          <a:srcRect l="-195" t="26913" r="1460" b="13917"/>
          <a:stretch>
            <a:fillRect/>
          </a:stretch>
        </p:blipFill>
        <p:spPr>
          <a:xfrm>
            <a:off x="457199" y="1288157"/>
            <a:ext cx="8229599" cy="369885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995768"/>
            <a:ext cx="8229599" cy="174555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sz="2800" dirty="0" smtClean="0"/>
              <a:t>Potential predictability is much higher in the ARB than the ST.</a:t>
            </a:r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sz="2800" dirty="0" smtClean="0"/>
              <a:t>RSM-AN has the highest potential predictability in both regions.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230116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4000" dirty="0" smtClean="0"/>
              <a:t>4.2 Potential Predictability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3910826"/>
          </a:xfrm>
        </p:spPr>
        <p:txBody>
          <a:bodyPr>
            <a:normAutofit fontScale="92500" lnSpcReduction="10000"/>
          </a:bodyPr>
          <a:lstStyle/>
          <a:p>
            <a:pPr marL="624078" indent="-514350"/>
            <a:r>
              <a:rPr lang="en-US" dirty="0" smtClean="0"/>
              <a:t>Precipitation</a:t>
            </a:r>
          </a:p>
          <a:p>
            <a:pPr marL="916686" lvl="1" indent="-514350"/>
            <a:r>
              <a:rPr lang="en-US" dirty="0" smtClean="0"/>
              <a:t>CFS should have the most skill in the ARB</a:t>
            </a:r>
            <a:r>
              <a:rPr lang="en-US" dirty="0" smtClean="0">
                <a:latin typeface="Zapf Dingbats"/>
                <a:ea typeface="Zapf Dingbats"/>
                <a:cs typeface="Zapf Dingbats"/>
              </a:rPr>
              <a:t>✖</a:t>
            </a:r>
            <a:endParaRPr lang="en-US" dirty="0" smtClean="0"/>
          </a:p>
          <a:p>
            <a:pPr marL="916686" lvl="1" indent="-514350"/>
            <a:r>
              <a:rPr lang="en-US" dirty="0" smtClean="0"/>
              <a:t>RSM should have the most skill in the ST</a:t>
            </a:r>
            <a:r>
              <a:rPr lang="en-US" dirty="0" smtClean="0">
                <a:latin typeface="Zapf Dingbats"/>
                <a:ea typeface="Zapf Dingbats"/>
                <a:cs typeface="Zapf Dingbats"/>
              </a:rPr>
              <a:t>✔</a:t>
            </a:r>
            <a:endParaRPr lang="en-US" dirty="0" smtClean="0"/>
          </a:p>
          <a:p>
            <a:pPr marL="624078" indent="-514350"/>
            <a:r>
              <a:rPr lang="en-US" dirty="0" smtClean="0"/>
              <a:t>Temperature</a:t>
            </a:r>
          </a:p>
          <a:p>
            <a:pPr marL="916686" lvl="1" indent="-514350"/>
            <a:r>
              <a:rPr lang="en-US" dirty="0" smtClean="0"/>
              <a:t>RSM-AN should have the most skill in both regions</a:t>
            </a:r>
            <a:r>
              <a:rPr lang="en-US" dirty="0" smtClean="0">
                <a:latin typeface="Zapf Dingbats"/>
                <a:ea typeface="Zapf Dingbats"/>
                <a:cs typeface="Zapf Dingbats"/>
              </a:rPr>
              <a:t>✔</a:t>
            </a:r>
            <a:endParaRPr lang="en-US" dirty="0" smtClean="0"/>
          </a:p>
          <a:p>
            <a:pPr marL="624078" indent="-514350"/>
            <a:r>
              <a:rPr lang="en-US" dirty="0" smtClean="0"/>
              <a:t>The models should have more skill predicting temperature than precipitation.</a:t>
            </a:r>
            <a:r>
              <a:rPr lang="en-US" sz="2595" dirty="0" smtClean="0">
                <a:latin typeface="Zapf Dingbats"/>
                <a:ea typeface="Zapf Dingbats"/>
                <a:cs typeface="Zapf Dingbats"/>
              </a:rPr>
              <a:t>✖</a:t>
            </a:r>
            <a:endParaRPr lang="en-US" sz="2595" dirty="0" smtClean="0"/>
          </a:p>
          <a:p>
            <a:pPr marL="916686" lvl="1" indent="-514350"/>
            <a:r>
              <a:rPr lang="en-US" dirty="0" smtClean="0"/>
              <a:t>Except the CFS (ARB </a:t>
            </a:r>
            <a:r>
              <a:rPr lang="en-US" dirty="0" err="1" smtClean="0"/>
              <a:t>Precip</a:t>
            </a:r>
            <a:r>
              <a:rPr lang="en-US" dirty="0" smtClean="0"/>
              <a:t> &gt; ARB Temp)</a:t>
            </a:r>
            <a:r>
              <a:rPr lang="en-US" dirty="0" smtClean="0">
                <a:latin typeface="Zapf Dingbats"/>
                <a:ea typeface="Zapf Dingbats"/>
                <a:cs typeface="Zapf Dingbats"/>
              </a:rPr>
              <a:t>✔</a:t>
            </a:r>
          </a:p>
          <a:p>
            <a:pPr marL="624078" indent="-514350"/>
            <a:r>
              <a:rPr lang="en-US" dirty="0" smtClean="0">
                <a:ea typeface="Zapf Dingbats"/>
                <a:cs typeface="Zapf Dingbats"/>
              </a:rPr>
              <a:t>The models should have more skill in the ARB than in the ST.</a:t>
            </a:r>
            <a:r>
              <a:rPr lang="en-US" dirty="0" smtClean="0">
                <a:solidFill>
                  <a:srgbClr val="000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 smtClean="0">
              <a:solidFill>
                <a:srgbClr val="000000"/>
              </a:solidFill>
              <a:ea typeface="Zapf Dingbats"/>
              <a:cs typeface="Zapf Dingbats"/>
            </a:endParaRPr>
          </a:p>
          <a:p>
            <a:pPr marL="624078" indent="-514350"/>
            <a:endParaRPr lang="en-US" dirty="0" smtClean="0"/>
          </a:p>
          <a:p>
            <a:pPr marL="624078" indent="-514350"/>
            <a:endParaRPr lang="en-US" dirty="0" smtClean="0"/>
          </a:p>
          <a:p>
            <a:pPr marL="624078" indent="-514350"/>
            <a:endParaRPr lang="en-US" dirty="0" smtClean="0"/>
          </a:p>
          <a:p>
            <a:pPr marL="624078" indent="-514350"/>
            <a:endParaRPr lang="en-US" dirty="0" smtClean="0"/>
          </a:p>
          <a:p>
            <a:pPr marL="624078" indent="-514350"/>
            <a:endParaRPr lang="en-US" dirty="0" smtClean="0"/>
          </a:p>
          <a:p>
            <a:pPr marL="624078" indent="-51435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30116"/>
            <a:ext cx="8936736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4000" dirty="0" smtClean="0"/>
              <a:t>4.2 Summary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/>
          <a:lstStyle/>
          <a:p>
            <a:r>
              <a:rPr lang="en-US" dirty="0" smtClean="0"/>
              <a:t>1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/>
          <a:lstStyle/>
          <a:p>
            <a:pPr marL="624078" indent="-514350">
              <a:buFont typeface="+mj-lt"/>
              <a:buAutoNum type="arabicPeriod"/>
            </a:pPr>
            <a:r>
              <a:rPr lang="en-US" dirty="0" smtClean="0"/>
              <a:t>Locate regions of model bias for two-meter air temperature and daily precipitation rate.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Does downscaling from a global climate model improve predictability of precipitation or temperature?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How does the model depict land-atmosphere interactions in South America?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>
            <a:normAutofit/>
          </a:bodyPr>
          <a:lstStyle/>
          <a:p>
            <a:pPr marL="624078" indent="-514350"/>
            <a:r>
              <a:rPr lang="en-US" dirty="0" smtClean="0"/>
              <a:t>We calculate ROC curves from contingency tables following Mason and Graham (1999).</a:t>
            </a:r>
          </a:p>
          <a:p>
            <a:pPr marL="624078" indent="-514350"/>
            <a:r>
              <a:rPr lang="en-US" dirty="0" smtClean="0"/>
              <a:t>The ROC curve can be used to calculate the skill of our forecast system.</a:t>
            </a:r>
          </a:p>
          <a:p>
            <a:pPr marL="624078" indent="-514350"/>
            <a:r>
              <a:rPr lang="en-US" dirty="0" smtClean="0"/>
              <a:t>The calculation of the area under the curve is the simplest method of displaying the result of the ROC curve.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4.3 Relative Operating Characteristic (ROC) Curves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>
            <a:normAutofit/>
          </a:bodyPr>
          <a:lstStyle/>
          <a:p>
            <a:pPr marL="624078" indent="-514350"/>
            <a:r>
              <a:rPr lang="en-US" dirty="0" smtClean="0"/>
              <a:t>We are conducting ensemble forecasting so each contingency table represents a different threshold.</a:t>
            </a:r>
          </a:p>
          <a:p>
            <a:pPr marL="624078" indent="-514350"/>
            <a:r>
              <a:rPr lang="en-US" dirty="0" smtClean="0"/>
              <a:t>A threshold is the number of ensemble members required to correctly forecast an event.</a:t>
            </a:r>
          </a:p>
          <a:p>
            <a:pPr marL="624078" indent="-514350"/>
            <a:endParaRPr lang="en-US" dirty="0" smtClean="0"/>
          </a:p>
          <a:p>
            <a:pPr marL="624078" indent="-514350"/>
            <a:endParaRPr lang="en-US" dirty="0" smtClean="0"/>
          </a:p>
          <a:p>
            <a:pPr marL="624078" indent="-51435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652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4.3 ROC Curves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610424" y="4479867"/>
          <a:ext cx="5740400" cy="1181100"/>
        </p:xfrm>
        <a:graphic>
          <a:graphicData uri="http://schemas.openxmlformats.org/presentationml/2006/ole">
            <p:oleObj spid="_x0000_s76802" name="Document" r:id="rId4" imgW="5740189" imgH="1181057" progId="Word.Document.12">
              <p:link updateAutomatic="1"/>
            </p:oleObj>
          </a:graphicData>
        </a:graphic>
      </p:graphicFrame>
      <p:graphicFrame>
        <p:nvGraphicFramePr>
          <p:cNvPr id="76803" name="Object 3"/>
          <p:cNvGraphicFramePr>
            <a:graphicFrameLocks noChangeAspect="1"/>
          </p:cNvGraphicFramePr>
          <p:nvPr/>
        </p:nvGraphicFramePr>
        <p:xfrm>
          <a:off x="6350824" y="4479867"/>
          <a:ext cx="1752600" cy="355600"/>
        </p:xfrm>
        <a:graphic>
          <a:graphicData uri="http://schemas.openxmlformats.org/presentationml/2006/ole">
            <p:oleObj spid="_x0000_s76803" name="Document" r:id="rId5" imgW="1752535" imgH="355587" progId="Word.Document.12">
              <p:link updateAutomatic="1"/>
            </p:oleObj>
          </a:graphicData>
        </a:graphic>
      </p:graphicFrame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6350824" y="4954795"/>
          <a:ext cx="2463800" cy="381000"/>
        </p:xfrm>
        <a:graphic>
          <a:graphicData uri="http://schemas.openxmlformats.org/presentationml/2006/ole">
            <p:oleObj spid="_x0000_s76804" name="Document" r:id="rId6" imgW="2463709" imgH="380986" progId="Word.Document.12">
              <p:link updateAutomatic="1"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0424" y="5335795"/>
            <a:ext cx="55906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Table Modified From Mason and Graham (1999)</a:t>
            </a:r>
            <a:endParaRPr lang="en-US" sz="1050" dirty="0"/>
          </a:p>
        </p:txBody>
      </p:sp>
      <p:pic>
        <p:nvPicPr>
          <p:cNvPr id="9" name="Picture 8" descr="Screen shot 2011-02-13 at 5.40.59 PM.png"/>
          <p:cNvPicPr>
            <a:picLocks noChangeAspect="1"/>
          </p:cNvPicPr>
          <p:nvPr/>
        </p:nvPicPr>
        <p:blipFill>
          <a:blip r:embed="rId7"/>
          <a:srcRect r="10274"/>
          <a:stretch>
            <a:fillRect/>
          </a:stretch>
        </p:blipFill>
        <p:spPr>
          <a:xfrm>
            <a:off x="3103387" y="659668"/>
            <a:ext cx="6040613" cy="5523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4.3 ROC: Precipitation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8" name="Picture 17" descr="Pres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0" y="1597303"/>
            <a:ext cx="6217406" cy="366339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40635" y="2271716"/>
            <a:ext cx="2346165" cy="2528007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dirty="0" smtClean="0"/>
              <a:t>The RSM-AN displays the most skill for all possible events.</a:t>
            </a:r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dirty="0" smtClean="0"/>
              <a:t>The CFS has slightly more skill than the RSM.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4.3 ROC: Precipitation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 descr="Pres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4" y="1597303"/>
            <a:ext cx="6217406" cy="366339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340635" y="2271717"/>
            <a:ext cx="2346165" cy="230904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dirty="0" smtClean="0"/>
              <a:t>The RSM has the most skill for all events.</a:t>
            </a:r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dirty="0" smtClean="0"/>
              <a:t>Generally less skill is observed in the ST than in the ARB. The exception to this is the RSM.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4.3 ROC: Temperature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 descr="Pres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0" y="1597303"/>
            <a:ext cx="6217406" cy="366339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340635" y="2271717"/>
            <a:ext cx="2346165" cy="230904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dirty="0" smtClean="0"/>
              <a:t>The RSM-AN displays the most skill again.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4.3 ROC: Temperature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 descr="Pres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7" y="1597303"/>
            <a:ext cx="6217406" cy="366339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340635" y="2271717"/>
            <a:ext cx="2346165" cy="230904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dirty="0" smtClean="0"/>
              <a:t>There is much less skill observed in the ST than in the ARB.</a:t>
            </a:r>
          </a:p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dirty="0" smtClean="0"/>
              <a:t>One could argue that the RSM-AN has the most skill because it forecasts one event better than the CFS.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>
            <a:normAutofit/>
          </a:bodyPr>
          <a:lstStyle/>
          <a:p>
            <a:pPr marL="624078" indent="-514350"/>
            <a:r>
              <a:rPr lang="en-US" dirty="0" err="1" smtClean="0"/>
              <a:t>AUCs</a:t>
            </a:r>
            <a:r>
              <a:rPr lang="en-US" dirty="0" smtClean="0"/>
              <a:t> confirm that potential predictability was a good first approximation of model skill.</a:t>
            </a:r>
          </a:p>
          <a:p>
            <a:pPr marL="624078" indent="-514350"/>
            <a:r>
              <a:rPr lang="en-US" dirty="0" smtClean="0"/>
              <a:t>There is generally more skill in the ARB than in the ST (a few exceptions).</a:t>
            </a:r>
          </a:p>
          <a:p>
            <a:pPr marL="624078" indent="-514350"/>
            <a:r>
              <a:rPr lang="en-US" dirty="0" smtClean="0"/>
              <a:t>Temperature is predicted more skillfully than precipitation in the ARB, except for below normal events.</a:t>
            </a:r>
          </a:p>
          <a:p>
            <a:pPr marL="624078" indent="-514350"/>
            <a:r>
              <a:rPr lang="en-US" dirty="0" smtClean="0"/>
              <a:t>CFS has more skill predicting </a:t>
            </a:r>
            <a:r>
              <a:rPr lang="en-US" dirty="0" err="1" smtClean="0"/>
              <a:t>precip</a:t>
            </a:r>
            <a:r>
              <a:rPr lang="en-US" dirty="0" smtClean="0"/>
              <a:t>. in the ARB than temperature </a:t>
            </a:r>
          </a:p>
          <a:p>
            <a:pPr marL="624078" indent="-514350"/>
            <a:endParaRPr lang="en-US" dirty="0" smtClean="0"/>
          </a:p>
          <a:p>
            <a:pPr marL="624078" indent="-51435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4.3 Summary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>
            <a:normAutofit/>
          </a:bodyPr>
          <a:lstStyle/>
          <a:p>
            <a:pPr marL="624078" indent="-514350"/>
            <a:r>
              <a:rPr lang="en-US" dirty="0" err="1" smtClean="0"/>
              <a:t>Koster</a:t>
            </a:r>
            <a:r>
              <a:rPr lang="en-US" dirty="0" smtClean="0"/>
              <a:t> et al. (2003) splits the land-atmosphere feedbacks into three parts: </a:t>
            </a:r>
          </a:p>
          <a:p>
            <a:pPr marL="916686" lvl="1" indent="-514350">
              <a:buFont typeface="+mj-lt"/>
              <a:buAutoNum type="arabicPeriod"/>
            </a:pPr>
            <a:r>
              <a:rPr lang="en-US" dirty="0" smtClean="0"/>
              <a:t>wetting of soil by precipitation </a:t>
            </a:r>
          </a:p>
          <a:p>
            <a:pPr marL="916686" lvl="1" indent="-514350">
              <a:buFont typeface="+mj-lt"/>
              <a:buAutoNum type="arabicPeriod"/>
            </a:pPr>
            <a:r>
              <a:rPr lang="en-US" dirty="0" smtClean="0"/>
              <a:t>enhancement of evaporation by the wet soil</a:t>
            </a:r>
          </a:p>
          <a:p>
            <a:pPr marL="916686" lvl="1" indent="-514350">
              <a:buFont typeface="+mj-lt"/>
              <a:buAutoNum type="arabicPeriod"/>
            </a:pPr>
            <a:r>
              <a:rPr lang="en-US" dirty="0" smtClean="0"/>
              <a:t>enhancement of precipitation by evaporation</a:t>
            </a:r>
          </a:p>
          <a:p>
            <a:pPr marL="624078" indent="-514350"/>
            <a:r>
              <a:rPr lang="en-US" dirty="0" smtClean="0"/>
              <a:t>The first point obviously happens in nature.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4.4 Land-Atmosphere Interactions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>
            <a:normAutofit/>
          </a:bodyPr>
          <a:lstStyle/>
          <a:p>
            <a:pPr marL="624078" indent="-514350"/>
            <a:r>
              <a:rPr lang="en-US" dirty="0" smtClean="0"/>
              <a:t>We can explain the last two parts through contemporaneous correlations.</a:t>
            </a:r>
          </a:p>
          <a:p>
            <a:pPr marL="624078" indent="-514350"/>
            <a:r>
              <a:rPr lang="en-US" dirty="0" smtClean="0"/>
              <a:t>Part two can be shown  to occur through correlations of temperature and precipitation.</a:t>
            </a:r>
          </a:p>
          <a:p>
            <a:pPr marL="624078" indent="-514350"/>
            <a:r>
              <a:rPr lang="en-US" dirty="0" smtClean="0"/>
              <a:t>Part three can be shown by correlating downwelling shortwave flux with evaporation and precipitation with evaporation.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4.4 Land-Atmosphere Interactions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752600"/>
          <a:ext cx="7717535" cy="4509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389"/>
                <a:gridCol w="2635073"/>
                <a:gridCol w="2635073"/>
              </a:tblGrid>
              <a:tr h="638296">
                <a:tc>
                  <a:txBody>
                    <a:bodyPr/>
                    <a:lstStyle/>
                    <a:p>
                      <a:r>
                        <a:rPr lang="en-US" dirty="0" smtClean="0"/>
                        <a:t>Variable</a:t>
                      </a:r>
                      <a:r>
                        <a:rPr lang="en-US" baseline="0" dirty="0" smtClean="0"/>
                        <a:t> Pairing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Positive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Negative</a:t>
                      </a:r>
                      <a:endParaRPr lang="en-US" dirty="0"/>
                    </a:p>
                  </a:txBody>
                  <a:tcPr/>
                </a:tc>
              </a:tr>
              <a:tr h="638296">
                <a:tc>
                  <a:txBody>
                    <a:bodyPr/>
                    <a:lstStyle/>
                    <a:p>
                      <a:r>
                        <a:rPr lang="en-US" dirty="0" smtClean="0"/>
                        <a:t>Temp. </a:t>
                      </a:r>
                      <a:r>
                        <a:rPr lang="en-US" dirty="0" err="1" smtClean="0"/>
                        <a:t>w</a:t>
                      </a:r>
                      <a:r>
                        <a:rPr lang="en-US" dirty="0" smtClean="0"/>
                        <a:t>/ </a:t>
                      </a:r>
                      <a:r>
                        <a:rPr lang="en-US" dirty="0" err="1" smtClean="0"/>
                        <a:t>Precip</a:t>
                      </a:r>
                      <a:r>
                        <a:rPr lang="en-US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Evaporation is not necessarily leading to precipitation (</a:t>
                      </a:r>
                      <a:r>
                        <a:rPr lang="en-US" sz="1400" dirty="0" err="1" smtClean="0"/>
                        <a:t>Koster</a:t>
                      </a:r>
                      <a:r>
                        <a:rPr lang="en-US" sz="1400" dirty="0" smtClean="0"/>
                        <a:t> et al. 2003).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Precipitation </a:t>
                      </a:r>
                      <a:r>
                        <a:rPr lang="en-US" sz="1400" dirty="0" err="1" smtClean="0">
                          <a:latin typeface="Wingdings"/>
                          <a:ea typeface="Wingdings"/>
                          <a:cs typeface="Wingdings"/>
                        </a:rPr>
                        <a:t></a:t>
                      </a: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Evaporation </a:t>
                      </a:r>
                      <a:r>
                        <a:rPr kumimoji="0" lang="en-US" sz="1400" kern="1200" dirty="0" err="1" smtClean="0">
                          <a:solidFill>
                            <a:schemeClr val="dk1"/>
                          </a:solidFill>
                          <a:latin typeface="Wingdings"/>
                          <a:ea typeface="Wingdings"/>
                          <a:cs typeface="Wingdings"/>
                        </a:rPr>
                        <a:t></a:t>
                      </a: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Evaporative Cooling </a:t>
                      </a:r>
                      <a:r>
                        <a:rPr kumimoji="0" lang="en-US" sz="1400" kern="1200" dirty="0" err="1" smtClean="0">
                          <a:solidFill>
                            <a:schemeClr val="dk1"/>
                          </a:solidFill>
                          <a:latin typeface="Wingdings"/>
                          <a:ea typeface="Wingdings"/>
                          <a:cs typeface="Wingdings"/>
                        </a:rPr>
                        <a:t></a:t>
                      </a: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More Precipitation (</a:t>
                      </a:r>
                      <a:r>
                        <a:rPr kumimoji="0"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Koster</a:t>
                      </a: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et al. 2003)</a:t>
                      </a:r>
                      <a:endParaRPr lang="en-US" sz="1400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638296">
                <a:tc>
                  <a:txBody>
                    <a:bodyPr/>
                    <a:lstStyle/>
                    <a:p>
                      <a:r>
                        <a:rPr lang="en-US" dirty="0" smtClean="0"/>
                        <a:t>DSWF</a:t>
                      </a:r>
                      <a:r>
                        <a:rPr lang="en-US" baseline="0" dirty="0" err="1" smtClean="0"/>
                        <a:t>w</a:t>
                      </a:r>
                      <a:r>
                        <a:rPr lang="en-US" baseline="0" dirty="0" smtClean="0"/>
                        <a:t>/ </a:t>
                      </a:r>
                      <a:r>
                        <a:rPr lang="en-US" baseline="0" dirty="0" err="1" smtClean="0"/>
                        <a:t>Evap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Evaporation is energy limited (</a:t>
                      </a:r>
                      <a:r>
                        <a:rPr lang="en-US" dirty="0" err="1" smtClean="0"/>
                        <a:t>Misra</a:t>
                      </a:r>
                      <a:r>
                        <a:rPr lang="en-US" dirty="0" smtClean="0"/>
                        <a:t> and </a:t>
                      </a:r>
                      <a:r>
                        <a:rPr lang="en-US" dirty="0" err="1" smtClean="0"/>
                        <a:t>Dirmeyer</a:t>
                      </a:r>
                      <a:r>
                        <a:rPr lang="en-US" dirty="0" smtClean="0"/>
                        <a:t>, 2009).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Evaporation is moisture limited (</a:t>
                      </a:r>
                      <a:r>
                        <a:rPr lang="en-US" dirty="0" err="1" smtClean="0"/>
                        <a:t>Misra</a:t>
                      </a:r>
                      <a:r>
                        <a:rPr lang="en-US" dirty="0" smtClean="0"/>
                        <a:t> and </a:t>
                      </a:r>
                      <a:r>
                        <a:rPr lang="en-US" dirty="0" err="1" smtClean="0"/>
                        <a:t>Dirmeyer</a:t>
                      </a:r>
                      <a:r>
                        <a:rPr lang="en-US" dirty="0" smtClean="0"/>
                        <a:t>, 2009).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63829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Evapw</a:t>
                      </a:r>
                      <a:r>
                        <a:rPr lang="en-US" dirty="0" smtClean="0"/>
                        <a:t>/ </a:t>
                      </a:r>
                      <a:r>
                        <a:rPr lang="en-US" dirty="0" err="1" smtClean="0"/>
                        <a:t>Precip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Indicates a non-arid regime</a:t>
                      </a:r>
                      <a:r>
                        <a:rPr lang="en-US" baseline="0" dirty="0" smtClean="0"/>
                        <a:t> where local evaporation leads to precipitation 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Misra</a:t>
                      </a:r>
                      <a:r>
                        <a:rPr lang="en-US" dirty="0" smtClean="0"/>
                        <a:t> and </a:t>
                      </a:r>
                      <a:r>
                        <a:rPr lang="en-US" dirty="0" err="1" smtClean="0"/>
                        <a:t>Dirmeyer</a:t>
                      </a:r>
                      <a:r>
                        <a:rPr lang="en-US" dirty="0" smtClean="0"/>
                        <a:t>, 2009).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This</a:t>
                      </a:r>
                      <a:r>
                        <a:rPr lang="en-US" baseline="0" dirty="0" smtClean="0"/>
                        <a:t> is the mark of an arid regime where there is abundant evap. but little </a:t>
                      </a:r>
                      <a:r>
                        <a:rPr lang="en-US" baseline="0" dirty="0" err="1" smtClean="0"/>
                        <a:t>precip</a:t>
                      </a:r>
                      <a:r>
                        <a:rPr lang="en-US" baseline="0" dirty="0" smtClean="0"/>
                        <a:t>. 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Misra</a:t>
                      </a:r>
                      <a:r>
                        <a:rPr lang="en-US" dirty="0" smtClean="0"/>
                        <a:t> and </a:t>
                      </a:r>
                      <a:r>
                        <a:rPr lang="en-US" dirty="0" err="1" smtClean="0"/>
                        <a:t>Dirmeyer</a:t>
                      </a:r>
                      <a:r>
                        <a:rPr lang="en-US" dirty="0" smtClean="0"/>
                        <a:t>, 2009).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4.4 Land-Atmosphere Interactions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/>
          <a:lstStyle/>
          <a:p>
            <a:r>
              <a:rPr lang="en-US" dirty="0" smtClean="0"/>
              <a:t>2 Introduction: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/>
          <a:lstStyle/>
          <a:p>
            <a:pPr marL="624078" indent="-514350">
              <a:buFont typeface="+mj-lt"/>
              <a:buAutoNum type="arabicPeriod"/>
            </a:pPr>
            <a:r>
              <a:rPr lang="en-US" dirty="0" smtClean="0"/>
              <a:t>Motivation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Background</a:t>
            </a:r>
          </a:p>
          <a:p>
            <a:pPr marL="916686" lvl="1" indent="-514350">
              <a:buFont typeface="+mj-lt"/>
              <a:buAutoNum type="arabicPeriod"/>
            </a:pPr>
            <a:r>
              <a:rPr lang="en-US" dirty="0" smtClean="0"/>
              <a:t>The South American monsoon climate.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FS_Corr.gif"/>
          <p:cNvPicPr>
            <a:picLocks noGrp="1" noChangeAspect="1"/>
          </p:cNvPicPr>
          <p:nvPr>
            <p:ph idx="1"/>
          </p:nvPr>
        </p:nvPicPr>
        <p:blipFill>
          <a:blip r:embed="rId3"/>
          <a:srcRect l="-23" t="25381" r="2148" b="14376"/>
          <a:stretch>
            <a:fillRect/>
          </a:stretch>
        </p:blipFill>
        <p:spPr>
          <a:xfrm>
            <a:off x="457200" y="991927"/>
            <a:ext cx="8229600" cy="37990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340635" y="2271716"/>
            <a:ext cx="2346165" cy="2528007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624078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lang="en-US" dirty="0" smtClean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" y="230116"/>
            <a:ext cx="8793655" cy="10668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/>
          <a:p>
            <a:pPr lvl="0" defTabSz="914400">
              <a:spcBef>
                <a:spcPct val="0"/>
              </a:spcBef>
            </a:pPr>
            <a:r>
              <a:rPr lang="en-US" sz="4000" dirty="0" smtClean="0"/>
              <a:t>4.4 Land-Atmosphere Interactions: CFS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57200" y="5161804"/>
          <a:ext cx="82296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831936"/>
                <a:gridCol w="265446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Evaporation is leading to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precipitation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Energy limited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Energy Limited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Content Placeholder 6" descr="RSM_Corr.gif"/>
          <p:cNvPicPr>
            <a:picLocks noGrp="1" noChangeAspect="1"/>
          </p:cNvPicPr>
          <p:nvPr>
            <p:ph idx="1"/>
          </p:nvPr>
        </p:nvPicPr>
        <p:blipFill>
          <a:blip r:embed="rId3"/>
          <a:srcRect l="-214" t="26178" r="1786" b="14607"/>
          <a:stretch>
            <a:fillRect/>
          </a:stretch>
        </p:blipFill>
        <p:spPr>
          <a:xfrm>
            <a:off x="447278" y="1042918"/>
            <a:ext cx="8229600" cy="3713919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1" y="230116"/>
            <a:ext cx="8793655" cy="10668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/>
          <a:p>
            <a:pPr lvl="0" defTabSz="914400">
              <a:spcBef>
                <a:spcPct val="0"/>
              </a:spcBef>
            </a:pPr>
            <a:r>
              <a:rPr lang="en-US" sz="4000" dirty="0" smtClean="0"/>
              <a:t>4.4 Land-Atmosphere Interactions: RSM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57200" y="5161804"/>
          <a:ext cx="82296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831936"/>
                <a:gridCol w="265446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Evaporation is leading to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precipitation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Energy limited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Energy Limited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Content Placeholder 6" descr="AN_Corr.gif"/>
          <p:cNvPicPr>
            <a:picLocks noGrp="1" noChangeAspect="1"/>
          </p:cNvPicPr>
          <p:nvPr>
            <p:ph idx="1"/>
          </p:nvPr>
        </p:nvPicPr>
        <p:blipFill>
          <a:blip r:embed="rId3"/>
          <a:srcRect l="-386" t="26839" r="1958" b="14651"/>
          <a:stretch>
            <a:fillRect/>
          </a:stretch>
        </p:blipFill>
        <p:spPr>
          <a:xfrm>
            <a:off x="430923" y="1086699"/>
            <a:ext cx="8229600" cy="3669648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230116"/>
            <a:ext cx="9144001" cy="10668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/>
          <a:p>
            <a:pPr lvl="0" defTabSz="914400">
              <a:spcBef>
                <a:spcPct val="0"/>
              </a:spcBef>
            </a:pPr>
            <a:r>
              <a:rPr lang="en-US" sz="4000" dirty="0" smtClean="0"/>
              <a:t>4.4 Land-Atmosphere Interactions: </a:t>
            </a:r>
            <a:r>
              <a:rPr lang="en-US" sz="3459" dirty="0" smtClean="0"/>
              <a:t>RSM-AN</a:t>
            </a:r>
            <a:endParaRPr kumimoji="0" lang="en-US" sz="3459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200" y="5161804"/>
          <a:ext cx="82296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831936"/>
                <a:gridCol w="265446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Evaporation is leading to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precipitation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Energy limited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Energy Limited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Content Placeholder 6" descr="CFSR_Corr.gif"/>
          <p:cNvPicPr>
            <a:picLocks noGrp="1" noChangeAspect="1"/>
          </p:cNvPicPr>
          <p:nvPr>
            <p:ph idx="1"/>
          </p:nvPr>
        </p:nvPicPr>
        <p:blipFill>
          <a:blip r:embed="rId4"/>
          <a:srcRect l="-42" t="26381" r="1958" b="14148"/>
          <a:stretch>
            <a:fillRect/>
          </a:stretch>
        </p:blipFill>
        <p:spPr>
          <a:xfrm>
            <a:off x="457200" y="1051677"/>
            <a:ext cx="8229600" cy="3743082"/>
          </a:xfr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1" y="230116"/>
            <a:ext cx="8936737" cy="10668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/>
          <a:p>
            <a:pPr lvl="0" defTabSz="914400">
              <a:spcBef>
                <a:spcPct val="0"/>
              </a:spcBef>
            </a:pPr>
            <a:r>
              <a:rPr lang="en-US" sz="4000" dirty="0" smtClean="0"/>
              <a:t>4.4 Land-Atmosphere Interactions: CFSR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57200" y="5161804"/>
          <a:ext cx="82296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831936"/>
                <a:gridCol w="265446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Evaporation is leading to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precipitation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Energy limited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Moisture Limited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>
            <a:normAutofit/>
          </a:bodyPr>
          <a:lstStyle/>
          <a:p>
            <a:pPr marL="624078" indent="-514350"/>
            <a:r>
              <a:rPr lang="en-US" dirty="0" smtClean="0"/>
              <a:t>The models suggest that local evaporation is less important than does CFSR.</a:t>
            </a:r>
          </a:p>
          <a:p>
            <a:pPr marL="916686" lvl="1" indent="-514350"/>
            <a:r>
              <a:rPr lang="en-US" dirty="0" smtClean="0"/>
              <a:t>Evidenced by conflicting results between boxes 1 and 3</a:t>
            </a:r>
          </a:p>
          <a:p>
            <a:pPr marL="624078" indent="-514350"/>
            <a:r>
              <a:rPr lang="en-US" dirty="0" smtClean="0"/>
              <a:t>The models suggest that evaporation and precipitation are energy limited.</a:t>
            </a:r>
          </a:p>
          <a:p>
            <a:pPr marL="624078" indent="-514350"/>
            <a:r>
              <a:rPr lang="en-US" dirty="0" smtClean="0"/>
              <a:t>CFSR suggests that evaporation and precipitation are energy limited and moisture limited respectively.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4.4 Land-Atmosphere Interactions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dirty="0" smtClean="0"/>
              <a:t>6 Conclusions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2511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We cannot use bias as a first approximation of model skill. Regions of lower bias do not necessarily mean more skill.</a:t>
            </a:r>
          </a:p>
          <a:p>
            <a:r>
              <a:rPr lang="en-US" dirty="0" smtClean="0"/>
              <a:t>Potential predictability scores can be used as a first approximation. In the ARB, downscaling improves upon the skill of the CFS and anomaly nesting improves upon the skill of the downscaling.</a:t>
            </a:r>
          </a:p>
          <a:p>
            <a:r>
              <a:rPr lang="en-US" dirty="0" smtClean="0"/>
              <a:t>In the nosier subtropical region, the benefits from downscaling and anomaly nesting are less pronounced.</a:t>
            </a:r>
          </a:p>
          <a:p>
            <a:r>
              <a:rPr lang="en-US" dirty="0" smtClean="0"/>
              <a:t>The models depict South America as an arid climate where local evaporation is less (compared to CFSR) important to rainfall.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dirty="0" smtClean="0"/>
              <a:t>Limitations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25112"/>
          </a:xfrm>
        </p:spPr>
        <p:txBody>
          <a:bodyPr>
            <a:normAutofit/>
          </a:bodyPr>
          <a:lstStyle/>
          <a:p>
            <a:r>
              <a:rPr lang="en-US" smtClean="0"/>
              <a:t>We </a:t>
            </a:r>
            <a:r>
              <a:rPr lang="en-US" dirty="0" smtClean="0"/>
              <a:t>only have a small subset of seven years and we only have six ensemble members.</a:t>
            </a:r>
          </a:p>
          <a:p>
            <a:r>
              <a:rPr lang="en-US" dirty="0" smtClean="0"/>
              <a:t>ROC curves are very sensitive to the differences in separate observational data sets.</a:t>
            </a:r>
          </a:p>
          <a:p>
            <a:r>
              <a:rPr lang="en-US" dirty="0" smtClean="0"/>
              <a:t>In order to determine exactly how precipitation and evaporation interact within the models a full moisture budget would need to be conducted.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272" y="649240"/>
            <a:ext cx="8382000" cy="1069848"/>
          </a:xfrm>
        </p:spPr>
        <p:txBody>
          <a:bodyPr/>
          <a:lstStyle/>
          <a:p>
            <a:r>
              <a:rPr lang="en-US" dirty="0" smtClean="0"/>
              <a:t>2.1 Background: Climate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1738999"/>
            <a:ext cx="4041648" cy="457200"/>
          </a:xfrm>
        </p:spPr>
        <p:txBody>
          <a:bodyPr/>
          <a:lstStyle/>
          <a:p>
            <a:r>
              <a:rPr lang="en-US" dirty="0" smtClean="0"/>
              <a:t>Monsoon Features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721225" y="1738999"/>
            <a:ext cx="4041775" cy="457200"/>
          </a:xfrm>
        </p:spPr>
        <p:txBody>
          <a:bodyPr/>
          <a:lstStyle/>
          <a:p>
            <a:r>
              <a:rPr lang="en-US" dirty="0" smtClean="0"/>
              <a:t>Conceptual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81000" y="2202548"/>
            <a:ext cx="4041648" cy="3886200"/>
          </a:xfrm>
        </p:spPr>
        <p:txBody>
          <a:bodyPr/>
          <a:lstStyle/>
          <a:p>
            <a:pPr marL="566928" indent="-457200">
              <a:buFont typeface="+mj-lt"/>
              <a:buAutoNum type="arabicPeriod"/>
            </a:pPr>
            <a:r>
              <a:rPr lang="en-US" dirty="0" smtClean="0"/>
              <a:t>LL Cross Equatorial Flow</a:t>
            </a:r>
          </a:p>
          <a:p>
            <a:pPr marL="566928" indent="-457200">
              <a:buFont typeface="+mj-lt"/>
              <a:buAutoNum type="arabicPeriod"/>
            </a:pPr>
            <a:r>
              <a:rPr lang="en-US" dirty="0" err="1" smtClean="0"/>
              <a:t>Northwesterlies</a:t>
            </a:r>
            <a:endParaRPr lang="en-US" dirty="0" smtClean="0"/>
          </a:p>
          <a:p>
            <a:pPr marL="566928" indent="-457200">
              <a:buFont typeface="+mj-lt"/>
              <a:buAutoNum type="arabicPeriod"/>
            </a:pPr>
            <a:r>
              <a:rPr lang="en-US" dirty="0" smtClean="0"/>
              <a:t>Chaco Low</a:t>
            </a:r>
          </a:p>
          <a:p>
            <a:pPr marL="566928" indent="-457200">
              <a:buFont typeface="+mj-lt"/>
              <a:buAutoNum type="arabicPeriod"/>
            </a:pPr>
            <a:r>
              <a:rPr lang="en-US" dirty="0" smtClean="0"/>
              <a:t>Subtropical High</a:t>
            </a:r>
          </a:p>
          <a:p>
            <a:pPr marL="566928" indent="-457200">
              <a:buFont typeface="+mj-lt"/>
              <a:buAutoNum type="arabicPeriod"/>
            </a:pPr>
            <a:r>
              <a:rPr lang="en-US" dirty="0" smtClean="0"/>
              <a:t>SACZ</a:t>
            </a:r>
          </a:p>
          <a:p>
            <a:pPr marL="566928" indent="-457200">
              <a:buFont typeface="+mj-lt"/>
              <a:buAutoNum type="arabicPeriod"/>
            </a:pPr>
            <a:r>
              <a:rPr lang="en-US" dirty="0" smtClean="0"/>
              <a:t>Mid-latitude </a:t>
            </a:r>
            <a:r>
              <a:rPr lang="en-US" dirty="0" err="1" smtClean="0"/>
              <a:t>Westerlies</a:t>
            </a:r>
            <a:endParaRPr lang="en-US" dirty="0" smtClean="0"/>
          </a:p>
          <a:p>
            <a:pPr marL="566928" indent="-457200">
              <a:buFont typeface="+mj-lt"/>
              <a:buAutoNum type="arabicPeriod"/>
            </a:pPr>
            <a:r>
              <a:rPr lang="en-US" dirty="0" smtClean="0"/>
              <a:t>Bolivian High</a:t>
            </a:r>
          </a:p>
          <a:p>
            <a:pPr marL="566928" indent="-457200">
              <a:buFont typeface="+mj-lt"/>
              <a:buAutoNum type="arabicPeriod"/>
            </a:pPr>
            <a:r>
              <a:rPr lang="en-US" dirty="0" smtClean="0"/>
              <a:t>UL Return Flow</a:t>
            </a:r>
          </a:p>
          <a:p>
            <a:pPr marL="624078" indent="-51435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8" name="Content Placeholder 13" descr="Screen shot 2011-02-08 at 7.49.49 PM.png"/>
          <p:cNvPicPr>
            <a:picLocks noChangeAspect="1"/>
          </p:cNvPicPr>
          <p:nvPr/>
        </p:nvPicPr>
        <p:blipFill>
          <a:blip r:embed="rId2"/>
          <a:srcRect l="-677" r="-4" b="53210"/>
          <a:stretch>
            <a:fillRect/>
          </a:stretch>
        </p:blipFill>
        <p:spPr>
          <a:xfrm>
            <a:off x="4721225" y="2222476"/>
            <a:ext cx="4041775" cy="3096301"/>
          </a:xfrm>
          <a:prstGeom prst="rect">
            <a:avLst/>
          </a:prstGeom>
          <a:scene3d>
            <a:camera prst="orthographicFront">
              <a:rot lat="0" lon="0" rev="12000"/>
            </a:camera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718207" y="5947103"/>
            <a:ext cx="325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Zhou and Lau (1998)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>
            <a:normAutofit lnSpcReduction="10000"/>
          </a:bodyPr>
          <a:lstStyle/>
          <a:p>
            <a:pPr marL="624078" indent="-514350"/>
            <a:r>
              <a:rPr lang="en-US" dirty="0" smtClean="0"/>
              <a:t>Individually choose a value below which is considered below normal and a second value above which is considered above normal. Do this individually for the model ranking and </a:t>
            </a:r>
            <a:r>
              <a:rPr lang="en-US" dirty="0" err="1" smtClean="0"/>
              <a:t>obs</a:t>
            </a:r>
            <a:r>
              <a:rPr lang="en-US" dirty="0" smtClean="0"/>
              <a:t> ranking</a:t>
            </a:r>
          </a:p>
          <a:p>
            <a:pPr marL="624078" indent="-514350"/>
            <a:r>
              <a:rPr lang="en-US" dirty="0" smtClean="0"/>
              <a:t>Using the </a:t>
            </a:r>
            <a:r>
              <a:rPr lang="en-US" dirty="0" err="1" smtClean="0"/>
              <a:t>obs</a:t>
            </a:r>
            <a:r>
              <a:rPr lang="en-US" dirty="0" smtClean="0"/>
              <a:t> rankings of the years determine how well the model matches this by creating a set of contingency tables.</a:t>
            </a:r>
          </a:p>
          <a:p>
            <a:pPr marL="624078" indent="-514350"/>
            <a:r>
              <a:rPr lang="en-US" dirty="0" smtClean="0"/>
              <a:t>Each contingency table represents a different threshold.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4.3 Receiver Operator Characteristic Curves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97282" name="Picture 2" descr="Z:\media\ADAMS DRIVE\GradSchool Files\Research\final figures\850wind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4045" b="11637"/>
          <a:stretch>
            <a:fillRect/>
          </a:stretch>
        </p:blipFill>
        <p:spPr bwMode="auto">
          <a:xfrm>
            <a:off x="34562" y="736600"/>
            <a:ext cx="9109438" cy="439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/>
          <a:lstStyle/>
          <a:p>
            <a:r>
              <a:rPr lang="en-US" dirty="0" smtClean="0"/>
              <a:t>2.2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/>
          <a:lstStyle/>
          <a:p>
            <a:pPr marL="624078" indent="-514350">
              <a:buFont typeface="+mj-lt"/>
              <a:buAutoNum type="arabicPeriod"/>
            </a:pPr>
            <a:r>
              <a:rPr lang="en-US" dirty="0" smtClean="0"/>
              <a:t>The SAM is part of the American Monsoon System (includes the SAM and NAM).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Evapotranspiration at the end of the dry season may play a role in initiating convection during the wet season (</a:t>
            </a:r>
            <a:r>
              <a:rPr lang="en-US" dirty="0" err="1" smtClean="0"/>
              <a:t>Myneni</a:t>
            </a:r>
            <a:r>
              <a:rPr lang="en-US" dirty="0" smtClean="0"/>
              <a:t> et al. 2007).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Preliminary research shows dry season precipitation is highly correlated with wet season precipitation which is also highly correlated with the Atlantic Warm Pool.</a:t>
            </a:r>
          </a:p>
          <a:p>
            <a:pPr marL="624078" indent="-514350">
              <a:buFont typeface="+mj-lt"/>
              <a:buAutoNum type="arabicPeriod"/>
            </a:pPr>
            <a:endParaRPr lang="en-US" dirty="0" smtClean="0"/>
          </a:p>
          <a:p>
            <a:pPr marL="624078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98306" name="Picture 2" descr="Z:\media\ADAMS DRIVE\GradSchool Files\Research\final figures\cross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2298" b="6645"/>
          <a:stretch>
            <a:fillRect/>
          </a:stretch>
        </p:blipFill>
        <p:spPr bwMode="auto">
          <a:xfrm>
            <a:off x="228601" y="940919"/>
            <a:ext cx="8793092" cy="5345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00354" name="Picture 2" descr="Z:\media\ADAMS DRIVE\GradSchool Files\Research\final figures\temp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3164" b="12812"/>
          <a:stretch>
            <a:fillRect/>
          </a:stretch>
        </p:blipFill>
        <p:spPr bwMode="auto">
          <a:xfrm>
            <a:off x="283711" y="685800"/>
            <a:ext cx="8860289" cy="4254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99330" name="Picture 2" descr="Z:\media\ADAMS DRIVE\GradSchool Files\Research\final figures\precip_obs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1402" b="12812"/>
          <a:stretch>
            <a:fillRect/>
          </a:stretch>
        </p:blipFill>
        <p:spPr bwMode="auto">
          <a:xfrm>
            <a:off x="247650" y="1638300"/>
            <a:ext cx="8880362" cy="4381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Z:\media\ADAMS DRIVE\GradSchool Files\Research\final figures\obs_temp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9848" r="16324"/>
          <a:stretch>
            <a:fillRect/>
          </a:stretch>
        </p:blipFill>
        <p:spPr bwMode="auto">
          <a:xfrm>
            <a:off x="3187700" y="368032"/>
            <a:ext cx="2997200" cy="626102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02402" name="Picture 2" descr="Z:\media\ADAMS DRIVE\GradSchool Files\Research\final figures\Precip_obs_diff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023" r="10450"/>
          <a:stretch>
            <a:fillRect/>
          </a:stretch>
        </p:blipFill>
        <p:spPr bwMode="auto">
          <a:xfrm>
            <a:off x="3632200" y="618590"/>
            <a:ext cx="3060700" cy="5955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Figures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91138" name="Picture 2" descr="Z:\media\ADAMS DRIVE\GradSchool Files\Research\final figures\ARB_CFSR_P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2707" y="2692733"/>
            <a:ext cx="7058585" cy="34378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93186" name="Picture 2" descr="Z:\media\ADAMS DRIVE\GradSchool Files\Research\final figures\ST_CFSR_P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2707" y="2692733"/>
            <a:ext cx="7058585" cy="34378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94210" name="Picture 2" descr="Z:\media\ADAMS DRIVE\GradSchool Files\Research\final figures\ARB_CMAP_P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2707" y="2698828"/>
            <a:ext cx="7058585" cy="34256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95235" name="Picture 3" descr="Z:\media\ADAMS DRIVE\GradSchool Files\Research\final figures\ST_CMAP_P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2707" y="2698828"/>
            <a:ext cx="7058585" cy="34256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92163" name="Picture 3" descr="Z:\media\ADAMS DRIVE\GradSchool Files\Research\final figures\ARB_TRMM_P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2707" y="2692733"/>
            <a:ext cx="7058585" cy="34378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/>
          <a:lstStyle/>
          <a:p>
            <a:r>
              <a:rPr lang="en-US" dirty="0" smtClean="0"/>
              <a:t>2.1 Background: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/>
          <a:lstStyle/>
          <a:p>
            <a:pPr marL="624078" indent="-514350"/>
            <a:r>
              <a:rPr lang="en-US" dirty="0" smtClean="0"/>
              <a:t>South America has only recently been recognized as having a monsoon.</a:t>
            </a:r>
          </a:p>
          <a:p>
            <a:pPr marL="624078" indent="-514350"/>
            <a:r>
              <a:rPr lang="en-US" dirty="0" smtClean="0"/>
              <a:t>Zhou and Lau (1998) were the first scholars to identify the South American Monsoon (SAM).</a:t>
            </a:r>
          </a:p>
          <a:p>
            <a:pPr marL="624078" indent="-514350"/>
            <a:r>
              <a:rPr lang="en-US" dirty="0" smtClean="0"/>
              <a:t>There is still debate as to whether or not the SAM meets the classic (i.e., East Asian Monsoon) definition of the word (Zhou and Lau, 1998). </a:t>
            </a:r>
          </a:p>
          <a:p>
            <a:pPr marL="624078" indent="-51435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96259" name="Picture 3" descr="Z:\media\ADAMS DRIVE\GradSchool Files\Research\final figures\ST_TRMM_P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2707" y="2692733"/>
            <a:ext cx="7058585" cy="34378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103426" name="Picture 2" descr="Z:\media\ADAMS DRIVE\GradSchool Files\Research\final figures\ARB_CFSR_T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12230" y="2698828"/>
            <a:ext cx="7119540" cy="34256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104451" name="Picture 3" descr="Z:\media\ADAMS DRIVE\GradSchool Files\Research\final figures\ST_CFSR_T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2707" y="2698828"/>
            <a:ext cx="7058585" cy="34256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63</a:t>
            </a:fld>
            <a:endParaRPr lang="en-US"/>
          </a:p>
        </p:txBody>
      </p:sp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0" y="1701800"/>
          <a:ext cx="9144000" cy="2518212"/>
        </p:xfrm>
        <a:graphic>
          <a:graphicData uri="http://schemas.openxmlformats.org/presentationml/2006/ole">
            <p:oleObj spid="_x0000_s102402" name="Document" r:id="rId3" imgW="5625893" imgH="1549343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64</a:t>
            </a:fld>
            <a:endParaRPr lang="en-US"/>
          </a:p>
        </p:txBody>
      </p:sp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29445" y="2571750"/>
          <a:ext cx="9064272" cy="2762250"/>
        </p:xfrm>
        <a:graphic>
          <a:graphicData uri="http://schemas.openxmlformats.org/presentationml/2006/ole">
            <p:oleObj spid="_x0000_s104450" name="Document" r:id="rId3" imgW="5625893" imgH="1714437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65</a:t>
            </a:fld>
            <a:endParaRPr lang="en-US"/>
          </a:p>
        </p:txBody>
      </p:sp>
      <p:graphicFrame>
        <p:nvGraphicFramePr>
          <p:cNvPr id="105474" name="Object 2"/>
          <p:cNvGraphicFramePr>
            <a:graphicFrameLocks noChangeAspect="1"/>
          </p:cNvGraphicFramePr>
          <p:nvPr/>
        </p:nvGraphicFramePr>
        <p:xfrm>
          <a:off x="6558" y="2654300"/>
          <a:ext cx="9130884" cy="2514600"/>
        </p:xfrm>
        <a:graphic>
          <a:graphicData uri="http://schemas.openxmlformats.org/presentationml/2006/ole">
            <p:oleObj spid="_x0000_s105474" name="Document" r:id="rId3" imgW="5625893" imgH="1549343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66</a:t>
            </a:fld>
            <a:endParaRPr lang="en-US"/>
          </a:p>
        </p:txBody>
      </p:sp>
      <p:graphicFrame>
        <p:nvGraphicFramePr>
          <p:cNvPr id="106498" name="Object 2"/>
          <p:cNvGraphicFramePr>
            <a:graphicFrameLocks noChangeAspect="1"/>
          </p:cNvGraphicFramePr>
          <p:nvPr/>
        </p:nvGraphicFramePr>
        <p:xfrm>
          <a:off x="52388" y="2520950"/>
          <a:ext cx="9085262" cy="2768600"/>
        </p:xfrm>
        <a:graphic>
          <a:graphicData uri="http://schemas.openxmlformats.org/presentationml/2006/ole">
            <p:oleObj spid="_x0000_s106498" name="Document" r:id="rId3" imgW="5625893" imgH="1714437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139950" y="1143005"/>
          <a:ext cx="4502150" cy="4879340"/>
        </p:xfrm>
        <a:graphic>
          <a:graphicData uri="http://schemas.openxmlformats.org/drawingml/2006/table">
            <a:tbl>
              <a:tblPr/>
              <a:tblGrid>
                <a:gridCol w="1866900"/>
                <a:gridCol w="1185045"/>
                <a:gridCol w="1450205"/>
              </a:tblGrid>
              <a:tr h="2748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latin typeface="Verdana"/>
                        </a:rPr>
                        <a:t>Precipitation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8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RSM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ARB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latin typeface="Verdana"/>
                        </a:rPr>
                        <a:t>0.284957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8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RSM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ST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latin typeface="Verdana"/>
                        </a:rPr>
                        <a:t>0.221454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8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AN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ARB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latin typeface="Verdana"/>
                        </a:rPr>
                        <a:t>0.238857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8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AN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ST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latin typeface="Verdana"/>
                        </a:rPr>
                        <a:t>0.201998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8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CFS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ARB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latin typeface="Verdana"/>
                        </a:rPr>
                        <a:t>0.295158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8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CFS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ST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latin typeface="Verdana"/>
                        </a:rPr>
                        <a:t>0.125914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82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7482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82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8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latin typeface="Verdana"/>
                        </a:rPr>
                        <a:t>Temperature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8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RSM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ARB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latin typeface="Verdana"/>
                        </a:rPr>
                        <a:t>0.423523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8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RSM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ST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latin typeface="Verdana"/>
                        </a:rPr>
                        <a:t>0.241186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8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AN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ARB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latin typeface="Verdana"/>
                        </a:rPr>
                        <a:t>0.52827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8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AN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ST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latin typeface="Verdana"/>
                        </a:rPr>
                        <a:t>0.287035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8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CFS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ARB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latin typeface="Verdana"/>
                        </a:rPr>
                        <a:t>0.281875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8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CFS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ST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latin typeface="Verdana"/>
                        </a:rPr>
                        <a:t>0.23095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850905"/>
          <a:ext cx="8280400" cy="5511795"/>
        </p:xfrm>
        <a:graphic>
          <a:graphicData uri="http://schemas.openxmlformats.org/drawingml/2006/table">
            <a:tbl>
              <a:tblPr/>
              <a:tblGrid>
                <a:gridCol w="2070100"/>
                <a:gridCol w="2070100"/>
                <a:gridCol w="2070100"/>
                <a:gridCol w="2070100"/>
              </a:tblGrid>
              <a:tr h="367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latin typeface="Verdana"/>
                        </a:rPr>
                        <a:t>ARB </a:t>
                      </a:r>
                      <a:r>
                        <a:rPr lang="en-US" sz="1800" b="1" i="0" u="none" strike="noStrike" dirty="0" err="1">
                          <a:latin typeface="Verdana"/>
                        </a:rPr>
                        <a:t>Precip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RSM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AN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CFS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CFSR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0.873358262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-0.749822976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-1.133152629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CMAP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-1.688243167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-3.311424405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-3.694754057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TRMM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-0.573443167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-2.196624405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-2.579954057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453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latin typeface="Verdana"/>
                        </a:rPr>
                        <a:t>ST Precip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RSM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AN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CFS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CFSR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0.214093167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-0.097624095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-0.426929619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CMAP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-0.347700262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-0.659417524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-0.988723048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TRMM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0.363488452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0.05177119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-0.277534333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453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latin typeface="Verdana"/>
                        </a:rPr>
                        <a:t>ARB Temps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RSM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AN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CFS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CFSR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0.010361905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0.911411429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3.450090476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453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latin typeface="Verdana"/>
                        </a:rPr>
                        <a:t>ST Temps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RSM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AN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CFS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CFSR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0.566916667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2.10339619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-1.447493333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950"/>
            <a:ext cx="8229600" cy="1066800"/>
          </a:xfrm>
        </p:spPr>
        <p:txBody>
          <a:bodyPr/>
          <a:lstStyle/>
          <a:p>
            <a:r>
              <a:rPr lang="en-US" dirty="0" smtClean="0"/>
              <a:t>2.1 Background: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74"/>
            <a:ext cx="8229600" cy="4325112"/>
          </a:xfrm>
        </p:spPr>
        <p:txBody>
          <a:bodyPr/>
          <a:lstStyle/>
          <a:p>
            <a:pPr marL="624078" indent="-514350"/>
            <a:r>
              <a:rPr lang="en-US" dirty="0" smtClean="0"/>
              <a:t>Characteristics of a monsoon climate include:</a:t>
            </a:r>
          </a:p>
          <a:p>
            <a:pPr marL="916686" lvl="1" indent="-514350">
              <a:buFont typeface="+mj-lt"/>
              <a:buAutoNum type="arabicPeriod"/>
            </a:pPr>
            <a:r>
              <a:rPr lang="en-US" dirty="0" smtClean="0"/>
              <a:t>Shift in overturning circulations</a:t>
            </a:r>
          </a:p>
          <a:p>
            <a:pPr marL="916686" lvl="1" indent="-514350">
              <a:buFont typeface="+mj-lt"/>
              <a:buAutoNum type="arabicPeriod"/>
            </a:pPr>
            <a:r>
              <a:rPr lang="en-US" dirty="0" smtClean="0"/>
              <a:t>Seasonal change in precipitation rate</a:t>
            </a:r>
          </a:p>
          <a:p>
            <a:pPr marL="916686" lvl="1" indent="-514350">
              <a:buFont typeface="+mj-lt"/>
              <a:buAutoNum type="arabicPeriod"/>
            </a:pPr>
            <a:r>
              <a:rPr lang="en-US" dirty="0" smtClean="0"/>
              <a:t>Seasonal reversal of wind direction</a:t>
            </a:r>
          </a:p>
          <a:p>
            <a:pPr marL="916686" lvl="1" indent="-514350">
              <a:buFont typeface="+mj-lt"/>
              <a:buAutoNum type="arabicPeriod"/>
            </a:pPr>
            <a:endParaRPr lang="en-US" dirty="0" smtClean="0"/>
          </a:p>
          <a:p>
            <a:pPr marL="624078" indent="-514350"/>
            <a:r>
              <a:rPr lang="en-US" dirty="0" smtClean="0"/>
              <a:t>The South American Monsoon exhibits all but #3.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 descr="Asian.jpg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rcRect l="46732" t="14561" r="25585" b="52083"/>
          <a:stretch>
            <a:fillRect/>
          </a:stretch>
        </p:blipFill>
        <p:spPr>
          <a:xfrm>
            <a:off x="568828" y="1222172"/>
            <a:ext cx="3013285" cy="4993427"/>
          </a:xfrm>
          <a:prstGeom prst="rect">
            <a:avLst/>
          </a:prstGeom>
          <a:scene3d>
            <a:camera prst="orthographicFront">
              <a:rot lat="0" lon="0" rev="2148000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85" y="368032"/>
            <a:ext cx="8229600" cy="1066800"/>
          </a:xfrm>
        </p:spPr>
        <p:txBody>
          <a:bodyPr/>
          <a:lstStyle/>
          <a:p>
            <a:r>
              <a:rPr lang="en-US" dirty="0" smtClean="0"/>
              <a:t>2.1 Background: Climate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92621" y="6401357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R. Wang, </a:t>
            </a:r>
            <a:r>
              <a:rPr lang="en-US" i="1" dirty="0" smtClean="0"/>
              <a:t>The Asian Monsoon </a:t>
            </a:r>
            <a:r>
              <a:rPr lang="en-US" dirty="0" smtClean="0"/>
              <a:t>(2006)</a:t>
            </a:r>
            <a:endParaRPr lang="en-US" dirty="0"/>
          </a:p>
        </p:txBody>
      </p:sp>
      <p:pic>
        <p:nvPicPr>
          <p:cNvPr id="6" name="Content Placeholder 8" descr="SouthAmerican.jpg"/>
          <p:cNvPicPr>
            <a:picLocks noChangeAspect="1"/>
          </p:cNvPicPr>
          <p:nvPr/>
        </p:nvPicPr>
        <p:blipFill>
          <a:blip r:embed="rId4"/>
          <a:srcRect l="66212" t="15237" r="8261" b="51407"/>
          <a:stretch>
            <a:fillRect/>
          </a:stretch>
        </p:blipFill>
        <p:spPr>
          <a:xfrm>
            <a:off x="4848428" y="1020145"/>
            <a:ext cx="2725372" cy="4897823"/>
          </a:xfrm>
          <a:prstGeom prst="rect">
            <a:avLst/>
          </a:prstGeom>
          <a:scene3d>
            <a:camera prst="orthographicFront">
              <a:rot lat="0" lon="0" rev="12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F067-DA33-D946-99D8-4AF4E588CF7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 cstate="print"/>
          <a:srcRect l="-10507" r="-10507"/>
          <a:stretch>
            <a:fillRect/>
          </a:stretch>
        </p:blipFill>
        <p:spPr bwMode="auto">
          <a:xfrm>
            <a:off x="457200" y="1238461"/>
            <a:ext cx="8229600" cy="4325938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96276" y="6131034"/>
            <a:ext cx="260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Vera et al. (2006)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335" y="368032"/>
            <a:ext cx="8229600" cy="1066800"/>
          </a:xfrm>
        </p:spPr>
        <p:txBody>
          <a:bodyPr/>
          <a:lstStyle/>
          <a:p>
            <a:r>
              <a:rPr lang="en-US" dirty="0" smtClean="0"/>
              <a:t>2.1 Background: Climate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4.6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3.6|18.9|23.6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30.3|2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Urban.thmx</Template>
  <TotalTime>2148</TotalTime>
  <Words>2649</Words>
  <Application>Microsoft Macintosh PowerPoint</Application>
  <PresentationFormat>On-screen Show (4:3)</PresentationFormat>
  <Paragraphs>472</Paragraphs>
  <Slides>68</Slides>
  <Notes>41</Notes>
  <HiddenSlides>2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7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Urban</vt:lpstr>
      <vt:lpstr>!OLE_LINK1</vt:lpstr>
      <vt:lpstr>!OLE_LINK2</vt:lpstr>
      <vt:lpstr>!OLE_LINK3</vt:lpstr>
      <vt:lpstr>!OLE_LINK1</vt:lpstr>
      <vt:lpstr>!OLE_LINK2</vt:lpstr>
      <vt:lpstr>!OLE_LINK3</vt:lpstr>
      <vt:lpstr>!OLE_LINK4</vt:lpstr>
      <vt:lpstr>Predictability of Dry Season Reforecasts Over the Tropical South American Region</vt:lpstr>
      <vt:lpstr>Outline</vt:lpstr>
      <vt:lpstr>1 Objectives</vt:lpstr>
      <vt:lpstr>2 Introduction: Outline</vt:lpstr>
      <vt:lpstr>2.2 Motivation</vt:lpstr>
      <vt:lpstr>2.1 Background: Climate</vt:lpstr>
      <vt:lpstr>2.1 Background: Climate</vt:lpstr>
      <vt:lpstr>2.1 Background: Climate</vt:lpstr>
      <vt:lpstr>2.1 Background: Climate</vt:lpstr>
      <vt:lpstr>2.1 Background: Climate</vt:lpstr>
      <vt:lpstr>2.1 Background: Climate</vt:lpstr>
      <vt:lpstr>2.1 Background: Climate</vt:lpstr>
      <vt:lpstr>3 Data: Outline</vt:lpstr>
      <vt:lpstr>3.1 Models: Output</vt:lpstr>
      <vt:lpstr>3.1 Models: CFS</vt:lpstr>
      <vt:lpstr>3.1 Models: RSM</vt:lpstr>
      <vt:lpstr>3.1 Models: Anomaly Nesting </vt:lpstr>
      <vt:lpstr>3.1 Models: Domain</vt:lpstr>
      <vt:lpstr>3.2 Reanalysis </vt:lpstr>
      <vt:lpstr>4 Methods and Results</vt:lpstr>
      <vt:lpstr>4.1 Model Bias</vt:lpstr>
      <vt:lpstr>4.1 Model Bias</vt:lpstr>
      <vt:lpstr>4.1 Model Bias</vt:lpstr>
      <vt:lpstr>Slide 24</vt:lpstr>
      <vt:lpstr>4.1 Summary</vt:lpstr>
      <vt:lpstr>Slide 26</vt:lpstr>
      <vt:lpstr>Slide 27</vt:lpstr>
      <vt:lpstr>Slide 28</vt:lpstr>
      <vt:lpstr>Slide 29</vt:lpstr>
      <vt:lpstr>4.3 Relative Operating Characteristic (ROC) Curves </vt:lpstr>
      <vt:lpstr>4.3 ROC Curves </vt:lpstr>
      <vt:lpstr>4.3 ROC: Precipitation </vt:lpstr>
      <vt:lpstr>4.3 ROC: Precipitation </vt:lpstr>
      <vt:lpstr>4.3 ROC: Temperature</vt:lpstr>
      <vt:lpstr>4.3 ROC: Temperature</vt:lpstr>
      <vt:lpstr>4.3 Summary</vt:lpstr>
      <vt:lpstr>4.4 Land-Atmosphere Interactions</vt:lpstr>
      <vt:lpstr>4.4 Land-Atmosphere Interactions</vt:lpstr>
      <vt:lpstr>4.4 Land-Atmosphere Interactions</vt:lpstr>
      <vt:lpstr>Slide 40</vt:lpstr>
      <vt:lpstr>Slide 41</vt:lpstr>
      <vt:lpstr>Slide 42</vt:lpstr>
      <vt:lpstr>Slide 43</vt:lpstr>
      <vt:lpstr>4.4 Land-Atmosphere Interactions</vt:lpstr>
      <vt:lpstr>6 Conclusions </vt:lpstr>
      <vt:lpstr>Limitations and Future Work</vt:lpstr>
      <vt:lpstr>2.1 Background: Climate</vt:lpstr>
      <vt:lpstr>4.3 Receiver Operator Characteristic Curves </vt:lpstr>
      <vt:lpstr>Slide 49</vt:lpstr>
      <vt:lpstr>Slide 50</vt:lpstr>
      <vt:lpstr>Slide 51</vt:lpstr>
      <vt:lpstr>Slide 52</vt:lpstr>
      <vt:lpstr>Slide 53</vt:lpstr>
      <vt:lpstr>Slide 54</vt:lpstr>
      <vt:lpstr>Extra Figures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Company>FSU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Predictability of Dry Season Reforecasts Over the Tropical South American Region</dc:title>
  <dc:creator>Adam Frumkin</dc:creator>
  <cp:lastModifiedBy>Adam Frumkin</cp:lastModifiedBy>
  <cp:revision>25</cp:revision>
  <dcterms:created xsi:type="dcterms:W3CDTF">2011-02-16T17:55:08Z</dcterms:created>
  <dcterms:modified xsi:type="dcterms:W3CDTF">2011-02-16T17:55:30Z</dcterms:modified>
</cp:coreProperties>
</file>