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83" r:id="rId2"/>
    <p:sldId id="297" r:id="rId3"/>
    <p:sldId id="299" r:id="rId4"/>
    <p:sldId id="300" r:id="rId5"/>
    <p:sldId id="301" r:id="rId6"/>
    <p:sldId id="303" r:id="rId7"/>
    <p:sldId id="304" r:id="rId8"/>
    <p:sldId id="306" r:id="rId9"/>
    <p:sldId id="305" r:id="rId10"/>
    <p:sldId id="307" r:id="rId11"/>
    <p:sldId id="282" r:id="rId12"/>
    <p:sldId id="294" r:id="rId13"/>
    <p:sldId id="269" r:id="rId14"/>
    <p:sldId id="270" r:id="rId15"/>
    <p:sldId id="274" r:id="rId16"/>
    <p:sldId id="277" r:id="rId17"/>
    <p:sldId id="272" r:id="rId18"/>
    <p:sldId id="295" r:id="rId19"/>
    <p:sldId id="308" r:id="rId20"/>
    <p:sldId id="302" r:id="rId21"/>
    <p:sldId id="275" r:id="rId22"/>
    <p:sldId id="273" r:id="rId23"/>
    <p:sldId id="29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17" autoAdjust="0"/>
  </p:normalViewPr>
  <p:slideViewPr>
    <p:cSldViewPr snapToGrid="0" snapToObjects="1">
      <p:cViewPr>
        <p:scale>
          <a:sx n="60" d="100"/>
          <a:sy n="60" d="100"/>
        </p:scale>
        <p:origin x="-1128" y="-13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AAE25-C799-D342-9F01-8B8C5A70687C}" type="datetimeFigureOut">
              <a:rPr lang="en-US" smtClean="0"/>
              <a:pPr/>
              <a:t>3/3/2017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D62E2-F59E-6846-BBC0-89ED636CEE3F}" type="slidenum">
              <a:rPr lang="en-US" smtClean="0"/>
              <a:pPr/>
              <a:t>‹#›</a:t>
            </a:fld>
            <a:endParaRPr lang="en-US"/>
          </a:p>
        </p:txBody>
      </p:sp>
    </p:spTree>
    <p:extLst>
      <p:ext uri="{BB962C8B-B14F-4D97-AF65-F5344CB8AC3E}">
        <p14:creationId xmlns:p14="http://schemas.microsoft.com/office/powerpoint/2010/main" xmlns="" val="3497881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8D62E2-F59E-6846-BBC0-89ED636CEE3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Shading: monthly-averaged temperature change</a:t>
            </a:r>
          </a:p>
          <a:p>
            <a:pPr marL="0" indent="0">
              <a:buNone/>
            </a:pPr>
            <a:r>
              <a:rPr lang="en-US" sz="1200" dirty="0" smtClean="0"/>
              <a:t>Contour: monthly-averaged temperature</a:t>
            </a:r>
          </a:p>
          <a:p>
            <a:pPr marL="0" indent="0">
              <a:buNone/>
            </a:pPr>
            <a:r>
              <a:rPr lang="en-US" sz="1200" dirty="0" smtClean="0"/>
              <a:t>Vector: monthly-averaged current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Cape Hatteras (35.2 N 75.5w)   Grand banks (40.7 B 74W)   Gulf stream proper</a:t>
            </a:r>
            <a:endParaRPr lang="en-US" dirty="0" smtClean="0"/>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26C11813-5204-4F64-AC1D-8DB41B438AA7}" type="slidenum">
              <a:rPr lang="en-US" smtClean="0"/>
              <a:pPr/>
              <a:t>7</a:t>
            </a:fld>
            <a:endParaRPr lang="en-US"/>
          </a:p>
        </p:txBody>
      </p:sp>
    </p:spTree>
    <p:extLst>
      <p:ext uri="{BB962C8B-B14F-4D97-AF65-F5344CB8AC3E}">
        <p14:creationId xmlns:p14="http://schemas.microsoft.com/office/powerpoint/2010/main" xmlns="" val="145067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8D62E2-F59E-6846-BBC0-89ED636CEE3F}"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8D62E2-F59E-6846-BBC0-89ED636CEE3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a:bodyPr>
          <a:lstStyle>
            <a:lvl1pPr>
              <a:defRPr sz="3600" b="1">
                <a:solidFill>
                  <a:srgbClr val="0070C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565779"/>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xmlns="" val="236043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0173D-171C-D54C-B5C5-8A965A4B0C96}" type="datetimeFigureOut">
              <a:rPr lang="en-US" smtClean="0"/>
              <a:pPr/>
              <a:t>3/3/2017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17401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0173D-171C-D54C-B5C5-8A965A4B0C96}" type="datetimeFigureOut">
              <a:rPr lang="en-US" smtClean="0"/>
              <a:pPr/>
              <a:t>3/3/2017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323004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5454"/>
            <a:ext cx="9144000" cy="844480"/>
          </a:xfrm>
        </p:spPr>
        <p:txBody>
          <a:bodyPr>
            <a:normAutofit/>
          </a:bodyPr>
          <a:lstStyle>
            <a:lvl1pPr>
              <a:defRPr sz="3600" b="1">
                <a:solidFill>
                  <a:srgbClr val="0070C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6603" y="1009934"/>
            <a:ext cx="8584442" cy="5346416"/>
          </a:xfrm>
        </p:spPr>
        <p:txBody>
          <a:bodyPr>
            <a:normAutofit/>
          </a:bodyPr>
          <a:lstStyle>
            <a:lvl1pPr>
              <a:buFont typeface="Wingdings" pitchFamily="2" charset="2"/>
              <a:buChar char="Ø"/>
              <a:defRPr sz="2200">
                <a:latin typeface="Times New Roman" pitchFamily="18" charset="0"/>
                <a:cs typeface="Times New Roman" pitchFamily="18" charset="0"/>
              </a:defRPr>
            </a:lvl1pPr>
            <a:lvl2pPr>
              <a:buFont typeface="Wingdings" pitchFamily="2" charset="2"/>
              <a:buChar char="Ø"/>
              <a:defRPr sz="2200">
                <a:latin typeface="Times New Roman" pitchFamily="18" charset="0"/>
                <a:cs typeface="Times New Roman" pitchFamily="18" charset="0"/>
              </a:defRPr>
            </a:lvl2pPr>
            <a:lvl3pPr>
              <a:buFont typeface="Wingdings" pitchFamily="2" charset="2"/>
              <a:buChar char="Ø"/>
              <a:defRPr sz="2200">
                <a:latin typeface="Times New Roman" pitchFamily="18" charset="0"/>
                <a:cs typeface="Times New Roman" pitchFamily="18" charset="0"/>
              </a:defRPr>
            </a:lvl3pPr>
            <a:lvl4pPr>
              <a:buFont typeface="Wingdings" pitchFamily="2" charset="2"/>
              <a:buChar char="Ø"/>
              <a:defRPr sz="2200">
                <a:latin typeface="Times New Roman" pitchFamily="18" charset="0"/>
                <a:cs typeface="Times New Roman" pitchFamily="18" charset="0"/>
              </a:defRPr>
            </a:lvl4pPr>
            <a:lvl5pPr>
              <a:buFont typeface="Wingdings" pitchFamily="2" charset="2"/>
              <a:buChar char="Ø"/>
              <a:defRPr sz="2200">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B20173D-171C-D54C-B5C5-8A965A4B0C96}" type="datetimeFigureOut">
              <a:rPr lang="en-US" smtClean="0"/>
              <a:pPr/>
              <a:t>3/3/2017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43637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20173D-171C-D54C-B5C5-8A965A4B0C96}" type="datetimeFigureOut">
              <a:rPr lang="en-US" smtClean="0"/>
              <a:pPr/>
              <a:t>3/3/2017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122510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20173D-171C-D54C-B5C5-8A965A4B0C96}" type="datetimeFigureOut">
              <a:rPr lang="en-US" smtClean="0"/>
              <a:pPr/>
              <a:t>3/3/2017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117951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20173D-171C-D54C-B5C5-8A965A4B0C96}" type="datetimeFigureOut">
              <a:rPr lang="en-US" smtClean="0"/>
              <a:pPr/>
              <a:t>3/3/2017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361985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0173D-171C-D54C-B5C5-8A965A4B0C96}" type="datetimeFigureOut">
              <a:rPr lang="en-US" smtClean="0"/>
              <a:pPr/>
              <a:t>3/3/2017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219839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173D-171C-D54C-B5C5-8A965A4B0C96}" type="datetimeFigureOut">
              <a:rPr lang="en-US" smtClean="0"/>
              <a:pPr/>
              <a:t>3/3/2017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159892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0173D-171C-D54C-B5C5-8A965A4B0C96}" type="datetimeFigureOut">
              <a:rPr lang="en-US" smtClean="0"/>
              <a:pPr/>
              <a:t>3/3/2017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243515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0173D-171C-D54C-B5C5-8A965A4B0C96}" type="datetimeFigureOut">
              <a:rPr lang="en-US" smtClean="0"/>
              <a:pPr/>
              <a:t>3/3/2017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74481E-67BD-E64A-952C-05DDBA037BF8}" type="slidenum">
              <a:rPr lang="en-US" smtClean="0"/>
              <a:pPr/>
              <a:t>‹#›</a:t>
            </a:fld>
            <a:endParaRPr lang="en-US"/>
          </a:p>
        </p:txBody>
      </p:sp>
    </p:spTree>
    <p:extLst>
      <p:ext uri="{BB962C8B-B14F-4D97-AF65-F5344CB8AC3E}">
        <p14:creationId xmlns:p14="http://schemas.microsoft.com/office/powerpoint/2010/main" xmlns="" val="18931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741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72056"/>
            <a:ext cx="8229600" cy="50541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0173D-171C-D54C-B5C5-8A965A4B0C96}" type="datetimeFigureOut">
              <a:rPr lang="en-US" smtClean="0"/>
              <a:pPr/>
              <a:t>3/3/2017</a:t>
            </a:fld>
            <a:endParaRPr lang="en-US"/>
          </a:p>
        </p:txBody>
      </p:sp>
      <p:pic>
        <p:nvPicPr>
          <p:cNvPr id="7" name="Picture 6" descr="type_coaps_logo_trans.gif"/>
          <p:cNvPicPr>
            <a:picLocks noChangeAspect="1"/>
          </p:cNvPicPr>
          <p:nvPr userDrawn="1"/>
        </p:nvPicPr>
        <p:blipFill>
          <a:blip r:embed="rId13"/>
          <a:stretch>
            <a:fillRect/>
          </a:stretch>
        </p:blipFill>
        <p:spPr>
          <a:xfrm>
            <a:off x="51160" y="6308676"/>
            <a:ext cx="508379" cy="508379"/>
          </a:xfrm>
          <a:prstGeom prst="rect">
            <a:avLst/>
          </a:prstGeom>
        </p:spPr>
      </p:pic>
      <p:pic>
        <p:nvPicPr>
          <p:cNvPr id="8" name="Picture 7" descr="FSU_Seal_Color_RGB.png"/>
          <p:cNvPicPr>
            <a:picLocks noChangeAspect="1"/>
          </p:cNvPicPr>
          <p:nvPr userDrawn="1"/>
        </p:nvPicPr>
        <p:blipFill>
          <a:blip r:embed="rId14"/>
          <a:stretch>
            <a:fillRect/>
          </a:stretch>
        </p:blipFill>
        <p:spPr>
          <a:xfrm>
            <a:off x="1132882" y="6308147"/>
            <a:ext cx="508379" cy="508379"/>
          </a:xfrm>
          <a:prstGeom prst="rect">
            <a:avLst/>
          </a:prstGeom>
        </p:spPr>
      </p:pic>
      <p:sp>
        <p:nvSpPr>
          <p:cNvPr id="9" name="Slide Number Placeholder 5"/>
          <p:cNvSpPr txBox="1">
            <a:spLocks/>
          </p:cNvSpPr>
          <p:nvPr userDrawn="1"/>
        </p:nvSpPr>
        <p:spPr>
          <a:xfrm>
            <a:off x="6116128" y="6356350"/>
            <a:ext cx="2040671"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Winds and Currents Mission </a:t>
            </a:r>
            <a:fld id="{0574481E-67BD-E64A-952C-05DDBA037BF8}"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Slide Number Placeholder 5"/>
          <p:cNvSpPr txBox="1">
            <a:spLocks/>
          </p:cNvSpPr>
          <p:nvPr userDrawn="1"/>
        </p:nvSpPr>
        <p:spPr>
          <a:xfrm>
            <a:off x="3353572" y="6419414"/>
            <a:ext cx="2133600" cy="365125"/>
          </a:xfrm>
          <a:prstGeom prst="rect">
            <a:avLst/>
          </a:prstGeom>
        </p:spPr>
        <p:txBody>
          <a:bodyPr vert="horz"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tint val="75000"/>
                  </a:schemeClr>
                </a:solidFill>
                <a:effectLst/>
                <a:uLnTx/>
                <a:uFillTx/>
                <a:latin typeface="Times New Roman" pitchFamily="18" charset="0"/>
                <a:ea typeface="+mn-ea"/>
                <a:cs typeface="Times New Roman" pitchFamily="18" charset="0"/>
              </a:rPr>
              <a:t>Aquatic Sciences Meeting 2017</a:t>
            </a: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1" name="Picture 2"/>
          <p:cNvPicPr>
            <a:picLocks noChangeAspect="1" noChangeArrowheads="1"/>
          </p:cNvPicPr>
          <p:nvPr userDrawn="1"/>
        </p:nvPicPr>
        <p:blipFill>
          <a:blip r:embed="rId15" cstate="print"/>
          <a:srcRect/>
          <a:stretch>
            <a:fillRect/>
          </a:stretch>
        </p:blipFill>
        <p:spPr bwMode="auto">
          <a:xfrm>
            <a:off x="588803" y="6310779"/>
            <a:ext cx="515795" cy="515795"/>
          </a:xfrm>
          <a:prstGeom prst="rect">
            <a:avLst/>
          </a:prstGeom>
          <a:noFill/>
          <a:ln w="9525">
            <a:noFill/>
            <a:miter lim="800000"/>
            <a:headEnd/>
            <a:tailEnd/>
          </a:ln>
        </p:spPr>
      </p:pic>
    </p:spTree>
    <p:extLst>
      <p:ext uri="{BB962C8B-B14F-4D97-AF65-F5344CB8AC3E}">
        <p14:creationId xmlns:p14="http://schemas.microsoft.com/office/powerpoint/2010/main" xmlns="" val="3028022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rgbClr val="0070C0"/>
          </a:solidFill>
          <a:latin typeface="Times New Roman" pitchFamily="18" charset="0"/>
          <a:ea typeface="+mj-ea"/>
          <a:cs typeface="Times New Roman" pitchFamily="18" charset="0"/>
        </a:defRPr>
      </a:lvl1pPr>
    </p:titleStyle>
    <p:bodyStyle>
      <a:lvl1pPr marL="342900" indent="-342900" algn="l" defTabSz="457200" rtl="0" eaLnBrk="1" latinLnBrk="0" hangingPunct="1">
        <a:spcBef>
          <a:spcPct val="20000"/>
        </a:spcBef>
        <a:buFont typeface="Wingdings" pitchFamily="2" charset="2"/>
        <a:buChar char="Ø"/>
        <a:defRPr sz="2200" kern="1200">
          <a:solidFill>
            <a:schemeClr val="tx1"/>
          </a:solidFill>
          <a:latin typeface="Times New Roman" pitchFamily="18" charset="0"/>
          <a:ea typeface="+mn-ea"/>
          <a:cs typeface="Times New Roman" pitchFamily="18" charset="0"/>
        </a:defRPr>
      </a:lvl1pPr>
      <a:lvl2pPr marL="742950" indent="-285750" algn="l" defTabSz="457200" rtl="0" eaLnBrk="1" latinLnBrk="0" hangingPunct="1">
        <a:spcBef>
          <a:spcPct val="20000"/>
        </a:spcBef>
        <a:buFont typeface="Wingdings" pitchFamily="2" charset="2"/>
        <a:buChar char="Ø"/>
        <a:defRPr sz="2200" kern="1200">
          <a:solidFill>
            <a:schemeClr val="tx1"/>
          </a:solidFill>
          <a:latin typeface="Times New Roman" pitchFamily="18" charset="0"/>
          <a:ea typeface="+mn-ea"/>
          <a:cs typeface="Times New Roman" pitchFamily="18" charset="0"/>
        </a:defRPr>
      </a:lvl2pPr>
      <a:lvl3pPr marL="1143000" indent="-228600" algn="l" defTabSz="457200" rtl="0" eaLnBrk="1" latinLnBrk="0" hangingPunct="1">
        <a:spcBef>
          <a:spcPct val="20000"/>
        </a:spcBef>
        <a:buFont typeface="Wingdings" pitchFamily="2" charset="2"/>
        <a:buChar char="Ø"/>
        <a:defRPr sz="2200" kern="1200">
          <a:solidFill>
            <a:schemeClr val="tx1"/>
          </a:solidFill>
          <a:latin typeface="Times New Roman" pitchFamily="18" charset="0"/>
          <a:ea typeface="+mn-ea"/>
          <a:cs typeface="Times New Roman" pitchFamily="18" charset="0"/>
        </a:defRPr>
      </a:lvl3pPr>
      <a:lvl4pPr marL="1600200" indent="-228600" algn="l" defTabSz="457200" rtl="0" eaLnBrk="1" latinLnBrk="0" hangingPunct="1">
        <a:spcBef>
          <a:spcPct val="20000"/>
        </a:spcBef>
        <a:buFont typeface="Wingdings" pitchFamily="2" charset="2"/>
        <a:buChar char="Ø"/>
        <a:defRPr sz="2200" kern="1200">
          <a:solidFill>
            <a:schemeClr val="tx1"/>
          </a:solidFill>
          <a:latin typeface="Times New Roman" pitchFamily="18" charset="0"/>
          <a:ea typeface="+mn-ea"/>
          <a:cs typeface="Times New Roman" pitchFamily="18" charset="0"/>
        </a:defRPr>
      </a:lvl4pPr>
      <a:lvl5pPr marL="2057400" indent="-228600" algn="l" defTabSz="457200" rtl="0" eaLnBrk="1" latinLnBrk="0" hangingPunct="1">
        <a:spcBef>
          <a:spcPct val="20000"/>
        </a:spcBef>
        <a:buFont typeface="Wingdings" pitchFamily="2" charset="2"/>
        <a:buChar char="Ø"/>
        <a:defRPr sz="2200" kern="1200">
          <a:solidFill>
            <a:schemeClr val="tx1"/>
          </a:solidFill>
          <a:latin typeface="Times New Roman" pitchFamily="18" charset="0"/>
          <a:ea typeface="+mn-ea"/>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ideo" Target="file:///C:\mark\teaching\Met%204450_5451\lectures\ppt\qmovie.avi" TargetMode="Externa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ctrTitle"/>
          </p:nvPr>
        </p:nvSpPr>
        <p:spPr>
          <a:xfrm>
            <a:off x="368489" y="395786"/>
            <a:ext cx="8352429" cy="1470025"/>
          </a:xfrm>
        </p:spPr>
        <p:txBody>
          <a:bodyPr>
            <a:noAutofit/>
          </a:bodyPr>
          <a:lstStyle/>
          <a:p>
            <a:r>
              <a:rPr lang="en-US" sz="3600" dirty="0" smtClean="0"/>
              <a:t>WINDS AND CURRENTS MISSION</a:t>
            </a:r>
            <a:endParaRPr lang="en-US" sz="3600" dirty="0" smtClean="0">
              <a:latin typeface="Times New Roman" pitchFamily="18" charset="0"/>
              <a:cs typeface="Times New Roman" pitchFamily="18" charset="0"/>
            </a:endParaRPr>
          </a:p>
        </p:txBody>
      </p:sp>
      <p:sp>
        <p:nvSpPr>
          <p:cNvPr id="13314" name="Subtitle 4"/>
          <p:cNvSpPr>
            <a:spLocks noGrp="1"/>
          </p:cNvSpPr>
          <p:nvPr>
            <p:ph type="subTitle" idx="1"/>
          </p:nvPr>
        </p:nvSpPr>
        <p:spPr>
          <a:xfrm>
            <a:off x="179297" y="1371600"/>
            <a:ext cx="8775511" cy="4792717"/>
          </a:xfrm>
        </p:spPr>
        <p:txBody>
          <a:bodyPr>
            <a:normAutofit/>
          </a:bodyPr>
          <a:lstStyle/>
          <a:p>
            <a:r>
              <a:rPr lang="en-US" sz="2400" dirty="0" smtClean="0">
                <a:solidFill>
                  <a:schemeClr val="tx1"/>
                </a:solidFill>
              </a:rPr>
              <a:t>Mark A. Bourassa and </a:t>
            </a:r>
            <a:r>
              <a:rPr lang="en-US" sz="2400" dirty="0" err="1" smtClean="0">
                <a:solidFill>
                  <a:schemeClr val="tx1"/>
                </a:solidFill>
              </a:rPr>
              <a:t>Qi</a:t>
            </a:r>
            <a:r>
              <a:rPr lang="en-US" sz="2400" dirty="0" smtClean="0">
                <a:solidFill>
                  <a:schemeClr val="tx1"/>
                </a:solidFill>
              </a:rPr>
              <a:t> Shi</a:t>
            </a:r>
          </a:p>
          <a:p>
            <a:r>
              <a:rPr lang="en-US" sz="2400" dirty="0" smtClean="0"/>
              <a:t>With much of the modeled coupling shown here from </a:t>
            </a:r>
            <a:r>
              <a:rPr lang="en-US" sz="2400" dirty="0" err="1" smtClean="0"/>
              <a:t>Qi</a:t>
            </a:r>
            <a:r>
              <a:rPr lang="en-US" sz="2400" dirty="0" smtClean="0"/>
              <a:t> Shi</a:t>
            </a:r>
          </a:p>
          <a:p>
            <a:endParaRPr lang="en-US" sz="2400" dirty="0" smtClean="0"/>
          </a:p>
          <a:p>
            <a:r>
              <a:rPr lang="en-US" sz="2400" dirty="0" smtClean="0"/>
              <a:t>And a great deal of input from the Winds and Currents team:</a:t>
            </a:r>
          </a:p>
          <a:p>
            <a:r>
              <a:rPr lang="en-US" sz="2400" dirty="0" smtClean="0">
                <a:solidFill>
                  <a:schemeClr val="tx1"/>
                </a:solidFill>
              </a:rPr>
              <a:t>Ernesto Rodriguez, Dudley Chelton, Dmitry </a:t>
            </a:r>
            <a:r>
              <a:rPr lang="en-US" sz="2400" dirty="0" err="1" smtClean="0">
                <a:solidFill>
                  <a:schemeClr val="tx1"/>
                </a:solidFill>
              </a:rPr>
              <a:t>Dukhovskoy</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Tom Farrar, M. Mar </a:t>
            </a:r>
            <a:r>
              <a:rPr lang="en-US" sz="2400" dirty="0" err="1" smtClean="0">
                <a:solidFill>
                  <a:schemeClr val="tx1"/>
                </a:solidFill>
              </a:rPr>
              <a:t>Flexas</a:t>
            </a:r>
            <a:r>
              <a:rPr lang="en-US" sz="2400" dirty="0" smtClean="0">
                <a:solidFill>
                  <a:schemeClr val="tx1"/>
                </a:solidFill>
              </a:rPr>
              <a:t>, Brian </a:t>
            </a:r>
            <a:r>
              <a:rPr lang="en-US" sz="2400" dirty="0" err="1" smtClean="0">
                <a:solidFill>
                  <a:schemeClr val="tx1"/>
                </a:solidFill>
              </a:rPr>
              <a:t>Haus</a:t>
            </a:r>
            <a:r>
              <a:rPr lang="en-US" sz="2400" dirty="0" smtClean="0">
                <a:solidFill>
                  <a:schemeClr val="tx1"/>
                </a:solidFill>
              </a:rPr>
              <a:t>, David Long, Rick Lumpkin, Thomas Kilpatrick, Nikolai </a:t>
            </a:r>
            <a:r>
              <a:rPr lang="en-US" sz="2400" dirty="0" err="1" smtClean="0">
                <a:solidFill>
                  <a:schemeClr val="tx1"/>
                </a:solidFill>
              </a:rPr>
              <a:t>Maxeminko</a:t>
            </a:r>
            <a:r>
              <a:rPr lang="en-US" sz="2400" dirty="0" smtClean="0">
                <a:solidFill>
                  <a:schemeClr val="tx1"/>
                </a:solidFill>
              </a:rPr>
              <a:t>, </a:t>
            </a:r>
            <a:r>
              <a:rPr lang="en-US" sz="2400" dirty="0" err="1" smtClean="0">
                <a:solidFill>
                  <a:schemeClr val="tx1"/>
                </a:solidFill>
              </a:rPr>
              <a:t>Dimitris</a:t>
            </a:r>
            <a:r>
              <a:rPr lang="en-US" sz="2400" dirty="0" smtClean="0">
                <a:solidFill>
                  <a:schemeClr val="tx1"/>
                </a:solidFill>
              </a:rPr>
              <a:t> </a:t>
            </a:r>
            <a:r>
              <a:rPr lang="en-US" sz="2400" dirty="0" err="1" smtClean="0">
                <a:solidFill>
                  <a:schemeClr val="tx1"/>
                </a:solidFill>
              </a:rPr>
              <a:t>Menemenlis</a:t>
            </a:r>
            <a:r>
              <a:rPr lang="en-US" sz="2400" dirty="0" smtClean="0">
                <a:solidFill>
                  <a:schemeClr val="tx1"/>
                </a:solidFill>
              </a:rPr>
              <a:t>, Steven L. Morey, Alexis </a:t>
            </a:r>
            <a:r>
              <a:rPr lang="en-US" sz="2400" dirty="0" err="1" smtClean="0">
                <a:solidFill>
                  <a:schemeClr val="tx1"/>
                </a:solidFill>
              </a:rPr>
              <a:t>Mouche</a:t>
            </a:r>
            <a:r>
              <a:rPr lang="en-US" sz="2400" dirty="0" smtClean="0">
                <a:solidFill>
                  <a:schemeClr val="tx1"/>
                </a:solidFill>
              </a:rPr>
              <a:t>, </a:t>
            </a:r>
            <a:r>
              <a:rPr lang="en-US" sz="2400" dirty="0" err="1" smtClean="0">
                <a:solidFill>
                  <a:schemeClr val="tx1"/>
                </a:solidFill>
              </a:rPr>
              <a:t>Dragana</a:t>
            </a:r>
            <a:r>
              <a:rPr lang="en-US" sz="2400" dirty="0" smtClean="0">
                <a:solidFill>
                  <a:schemeClr val="tx1"/>
                </a:solidFill>
              </a:rPr>
              <a:t> </a:t>
            </a:r>
            <a:r>
              <a:rPr lang="en-US" sz="2400" dirty="0" err="1" smtClean="0">
                <a:solidFill>
                  <a:schemeClr val="tx1"/>
                </a:solidFill>
              </a:rPr>
              <a:t>Perkovich</a:t>
            </a:r>
            <a:r>
              <a:rPr lang="en-US" sz="2400" dirty="0" smtClean="0">
                <a:solidFill>
                  <a:schemeClr val="tx1"/>
                </a:solidFill>
              </a:rPr>
              <a:t>, </a:t>
            </a:r>
          </a:p>
          <a:p>
            <a:r>
              <a:rPr lang="en-US" sz="2400" dirty="0" smtClean="0">
                <a:solidFill>
                  <a:schemeClr val="tx1"/>
                </a:solidFill>
              </a:rPr>
              <a:t>Roger </a:t>
            </a:r>
            <a:r>
              <a:rPr lang="en-US" sz="2400" dirty="0" err="1" smtClean="0">
                <a:solidFill>
                  <a:schemeClr val="tx1"/>
                </a:solidFill>
              </a:rPr>
              <a:t>Samelson</a:t>
            </a:r>
            <a:r>
              <a:rPr lang="en-US" sz="2400" dirty="0" smtClean="0">
                <a:solidFill>
                  <a:schemeClr val="tx1"/>
                </a:solidFill>
              </a:rPr>
              <a:t>, Bryan Styles, Andrew Thompson, </a:t>
            </a:r>
          </a:p>
          <a:p>
            <a:r>
              <a:rPr lang="en-US" sz="2400" dirty="0" smtClean="0">
                <a:solidFill>
                  <a:schemeClr val="tx1"/>
                </a:solidFill>
              </a:rPr>
              <a:t>Frank Wentz, and Shang-Ping </a:t>
            </a:r>
            <a:r>
              <a:rPr lang="en-US" sz="2400" dirty="0" err="1" smtClean="0">
                <a:solidFill>
                  <a:schemeClr val="tx1"/>
                </a:solidFill>
              </a:rPr>
              <a:t>Xie</a:t>
            </a:r>
            <a:endParaRPr lang="en-US" sz="2400" dirty="0" smtClean="0">
              <a:solidFill>
                <a:schemeClr val="tx1"/>
              </a:solidFill>
            </a:endParaRPr>
          </a:p>
          <a:p>
            <a:r>
              <a:rPr lang="en-US" sz="2400" dirty="0" smtClean="0"/>
              <a:t>&amp; the rest of the WaCM team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sitive_feedbackv3.png"/>
          <p:cNvPicPr>
            <a:picLocks noChangeAspect="1"/>
          </p:cNvPicPr>
          <p:nvPr/>
        </p:nvPicPr>
        <p:blipFill rotWithShape="1">
          <a:blip r:embed="rId2" cstate="print">
            <a:extLst>
              <a:ext uri="{28A0092B-C50C-407E-A947-70E740481C1C}">
                <a14:useLocalDpi xmlns:a14="http://schemas.microsoft.com/office/drawing/2010/main" xmlns="" val="0"/>
              </a:ext>
            </a:extLst>
          </a:blip>
          <a:srcRect l="740" t="6574" r="6296" b="16390"/>
          <a:stretch/>
        </p:blipFill>
        <p:spPr>
          <a:xfrm>
            <a:off x="1905000" y="252248"/>
            <a:ext cx="6610446" cy="5477992"/>
          </a:xfrm>
          <a:prstGeom prst="rect">
            <a:avLst/>
          </a:prstGeom>
        </p:spPr>
      </p:pic>
      <p:sp>
        <p:nvSpPr>
          <p:cNvPr id="9" name="Title 1"/>
          <p:cNvSpPr txBox="1">
            <a:spLocks/>
          </p:cNvSpPr>
          <p:nvPr/>
        </p:nvSpPr>
        <p:spPr>
          <a:xfrm>
            <a:off x="7859" y="15118"/>
            <a:ext cx="41148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70C0"/>
                </a:solidFill>
              </a:rPr>
              <a:t>Coupling mechanisms</a:t>
            </a:r>
            <a:endParaRPr lang="en-US" sz="3200" dirty="0">
              <a:solidFill>
                <a:srgbClr val="0070C0"/>
              </a:solidFill>
            </a:endParaRPr>
          </a:p>
        </p:txBody>
      </p:sp>
      <p:sp>
        <p:nvSpPr>
          <p:cNvPr id="10" name="Rectangle 9"/>
          <p:cNvSpPr/>
          <p:nvPr/>
        </p:nvSpPr>
        <p:spPr>
          <a:xfrm>
            <a:off x="1905000" y="5562600"/>
            <a:ext cx="5943600" cy="923330"/>
          </a:xfrm>
          <a:prstGeom prst="rect">
            <a:avLst/>
          </a:prstGeom>
        </p:spPr>
        <p:txBody>
          <a:bodyPr wrap="square">
            <a:spAutoFit/>
          </a:bodyPr>
          <a:lstStyle/>
          <a:p>
            <a:r>
              <a:rPr lang="en-US" dirty="0"/>
              <a:t>SST: Sea Surface Temperature   </a:t>
            </a:r>
            <a:r>
              <a:rPr lang="en-US" dirty="0" err="1"/>
              <a:t>q</a:t>
            </a:r>
            <a:r>
              <a:rPr lang="en-US" sz="1200" dirty="0" err="1"/>
              <a:t>s</a:t>
            </a:r>
            <a:r>
              <a:rPr lang="en-US" dirty="0"/>
              <a:t>: </a:t>
            </a:r>
            <a:r>
              <a:rPr lang="en-US" dirty="0" smtClean="0"/>
              <a:t>Saturation </a:t>
            </a:r>
            <a:r>
              <a:rPr lang="en-US" dirty="0"/>
              <a:t>vapor pressure</a:t>
            </a:r>
          </a:p>
          <a:p>
            <a:r>
              <a:rPr lang="en-US" dirty="0"/>
              <a:t>LHF: Latent Heat Flux                 </a:t>
            </a:r>
            <a:r>
              <a:rPr lang="en-US" dirty="0" smtClean="0"/>
              <a:t>  SHF</a:t>
            </a:r>
            <a:r>
              <a:rPr lang="en-US" dirty="0"/>
              <a:t>: Sensible Heat Flux</a:t>
            </a:r>
          </a:p>
          <a:p>
            <a:r>
              <a:rPr lang="en-US" dirty="0"/>
              <a:t>SW: Short-Wave radiation           LW: Long-Wave radiation</a:t>
            </a:r>
          </a:p>
        </p:txBody>
      </p:sp>
      <p:cxnSp>
        <p:nvCxnSpPr>
          <p:cNvPr id="13" name="Straight Connector 12"/>
          <p:cNvCxnSpPr/>
          <p:nvPr/>
        </p:nvCxnSpPr>
        <p:spPr>
          <a:xfrm>
            <a:off x="685800" y="2057400"/>
            <a:ext cx="457200" cy="0"/>
          </a:xfrm>
          <a:prstGeom prst="line">
            <a:avLst/>
          </a:prstGeom>
          <a:ln>
            <a:solidFill>
              <a:srgbClr val="FF6600"/>
            </a:solidFill>
            <a:prstDash val="lg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70080" y="1752600"/>
            <a:ext cx="457200" cy="0"/>
          </a:xfrm>
          <a:prstGeom prst="line">
            <a:avLst/>
          </a:prstGeom>
          <a:ln>
            <a:solidFill>
              <a:srgbClr val="46A859"/>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143000" y="1524000"/>
            <a:ext cx="1826141" cy="369332"/>
          </a:xfrm>
          <a:prstGeom prst="rect">
            <a:avLst/>
          </a:prstGeom>
        </p:spPr>
        <p:txBody>
          <a:bodyPr wrap="none">
            <a:spAutoFit/>
          </a:bodyPr>
          <a:lstStyle/>
          <a:p>
            <a:r>
              <a:rPr lang="en-US" dirty="0" smtClean="0"/>
              <a:t>Positive feedback</a:t>
            </a:r>
            <a:endParaRPr lang="en-US" dirty="0"/>
          </a:p>
        </p:txBody>
      </p:sp>
      <p:sp>
        <p:nvSpPr>
          <p:cNvPr id="16" name="Rectangle 15"/>
          <p:cNvSpPr/>
          <p:nvPr/>
        </p:nvSpPr>
        <p:spPr>
          <a:xfrm>
            <a:off x="1145400" y="1843918"/>
            <a:ext cx="1923461" cy="369332"/>
          </a:xfrm>
          <a:prstGeom prst="rect">
            <a:avLst/>
          </a:prstGeom>
        </p:spPr>
        <p:txBody>
          <a:bodyPr wrap="none">
            <a:spAutoFit/>
          </a:bodyPr>
          <a:lstStyle/>
          <a:p>
            <a:r>
              <a:rPr lang="en-US" dirty="0" smtClean="0"/>
              <a:t>Negative feedback</a:t>
            </a:r>
            <a:endParaRPr lang="en-US" dirty="0"/>
          </a:p>
        </p:txBody>
      </p:sp>
    </p:spTree>
    <p:extLst>
      <p:ext uri="{BB962C8B-B14F-4D97-AF65-F5344CB8AC3E}">
        <p14:creationId xmlns:p14="http://schemas.microsoft.com/office/powerpoint/2010/main" xmlns="" val="3980053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38148"/>
            <a:ext cx="8980227" cy="1143000"/>
          </a:xfrm>
        </p:spPr>
        <p:txBody>
          <a:bodyPr>
            <a:normAutofit/>
          </a:bodyPr>
          <a:lstStyle/>
          <a:p>
            <a:r>
              <a:rPr lang="en-US" dirty="0" smtClean="0"/>
              <a:t>Broader Science and Applications</a:t>
            </a:r>
            <a:endParaRPr lang="en-US" dirty="0"/>
          </a:p>
        </p:txBody>
      </p:sp>
      <p:sp>
        <p:nvSpPr>
          <p:cNvPr id="3" name="Content Placeholder 2"/>
          <p:cNvSpPr>
            <a:spLocks noGrp="1"/>
          </p:cNvSpPr>
          <p:nvPr>
            <p:ph idx="1"/>
          </p:nvPr>
        </p:nvSpPr>
        <p:spPr>
          <a:xfrm>
            <a:off x="286603" y="788276"/>
            <a:ext cx="8584442" cy="5568074"/>
          </a:xfrm>
        </p:spPr>
        <p:txBody>
          <a:bodyPr>
            <a:noAutofit/>
          </a:bodyPr>
          <a:lstStyle/>
          <a:p>
            <a:r>
              <a:rPr lang="en-US" sz="2100" dirty="0" smtClean="0"/>
              <a:t>Key outstanding questions</a:t>
            </a:r>
          </a:p>
          <a:p>
            <a:pPr lvl="1"/>
            <a:r>
              <a:rPr lang="en-US" sz="2100" dirty="0" smtClean="0"/>
              <a:t>How are winds and surface currents coupled?</a:t>
            </a:r>
          </a:p>
          <a:p>
            <a:pPr lvl="2"/>
            <a:r>
              <a:rPr lang="en-US" sz="2100" dirty="0" smtClean="0"/>
              <a:t>Very important for understanding upper ocean mixing</a:t>
            </a:r>
          </a:p>
          <a:p>
            <a:pPr lvl="3"/>
            <a:r>
              <a:rPr lang="en-US" sz="2100" dirty="0" smtClean="0"/>
              <a:t> 5 km resolution is sufficient to capture all but the smallest eddies</a:t>
            </a:r>
          </a:p>
          <a:p>
            <a:pPr lvl="2"/>
            <a:r>
              <a:rPr lang="en-US" sz="2100" dirty="0" smtClean="0"/>
              <a:t>Hence for energy and carbon budgets</a:t>
            </a:r>
          </a:p>
          <a:p>
            <a:pPr lvl="2"/>
            <a:r>
              <a:rPr lang="en-US" sz="2100" dirty="0" smtClean="0"/>
              <a:t>Large impact on vertical transport of nutrients, and hence important to biology and ecosystems</a:t>
            </a:r>
          </a:p>
          <a:p>
            <a:pPr lvl="1"/>
            <a:r>
              <a:rPr lang="en-US" sz="2100" dirty="0" smtClean="0"/>
              <a:t>How great is the equatorial upwelling, and what is the wind-induced variability? (impact cycles of energy, water and carbon)</a:t>
            </a:r>
          </a:p>
          <a:p>
            <a:pPr lvl="1"/>
            <a:r>
              <a:rPr lang="en-US" sz="2100" dirty="0" smtClean="0"/>
              <a:t>How do winds and currents move fresh water Arctic and Nordic Seas?</a:t>
            </a:r>
          </a:p>
          <a:p>
            <a:r>
              <a:rPr lang="en-US" sz="2100" dirty="0" smtClean="0"/>
              <a:t>Applications:</a:t>
            </a:r>
          </a:p>
          <a:p>
            <a:pPr lvl="1"/>
            <a:r>
              <a:rPr lang="en-US" sz="2100" dirty="0" smtClean="0"/>
              <a:t>Debris transport, nutrient transport and primary productivity, iceberg transport and primary productivity, ice motion, seasonal to </a:t>
            </a:r>
            <a:r>
              <a:rPr lang="en-US" sz="2100" dirty="0" err="1" smtClean="0"/>
              <a:t>interseasonal</a:t>
            </a:r>
            <a:r>
              <a:rPr lang="en-US" sz="2100" dirty="0" smtClean="0"/>
              <a:t> forecasting, ocean forecasting and more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p:txBody>
          <a:bodyPr/>
          <a:lstStyle/>
          <a:p>
            <a:r>
              <a:rPr lang="en-US" dirty="0" smtClean="0"/>
              <a:t>Resolve mesoscale (atmosphere and ocean)</a:t>
            </a:r>
          </a:p>
          <a:p>
            <a:pPr lvl="1"/>
            <a:r>
              <a:rPr lang="en-US" dirty="0" smtClean="0"/>
              <a:t>5km grid space</a:t>
            </a:r>
          </a:p>
          <a:p>
            <a:r>
              <a:rPr lang="en-US" dirty="0" smtClean="0"/>
              <a:t>For coupling with ocean features, which as slowly evolving compared to the atmosphere, currents can be sufficiently accurately resolved with 0.5 m/s accuracy in current speed </a:t>
            </a:r>
          </a:p>
          <a:p>
            <a:pPr lvl="1"/>
            <a:r>
              <a:rPr lang="en-US" dirty="0" smtClean="0"/>
              <a:t>assuming Gaussian random vector component errors </a:t>
            </a:r>
          </a:p>
          <a:p>
            <a:pPr lvl="2"/>
            <a:r>
              <a:rPr lang="en-US" dirty="0" smtClean="0"/>
              <a:t>which is a good assumption</a:t>
            </a:r>
          </a:p>
          <a:p>
            <a:pPr lvl="1"/>
            <a:r>
              <a:rPr lang="en-US" dirty="0" smtClean="0"/>
              <a:t>Assumes wide swath sampling (1600 km wide, 200km nadir gap)</a:t>
            </a:r>
          </a:p>
          <a:p>
            <a:r>
              <a:rPr lang="en-US" dirty="0" smtClean="0"/>
              <a:t>Wind vector component accuracy of 0.8 m/s is sufficient for most applications, and is achieved with scatterometers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Winds and Currents Mission Measurement Concept</a:t>
            </a:r>
            <a:endParaRPr lang="en-US" dirty="0"/>
          </a:p>
        </p:txBody>
      </p:sp>
      <p:pic>
        <p:nvPicPr>
          <p:cNvPr id="5" name="Picture 4" descr="WaCM_Concept.png"/>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a:xfrm>
            <a:off x="76201" y="1066800"/>
            <a:ext cx="5181600" cy="5236426"/>
          </a:xfrm>
          <a:prstGeom prst="rect">
            <a:avLst/>
          </a:prstGeom>
        </p:spPr>
      </p:pic>
      <p:sp>
        <p:nvSpPr>
          <p:cNvPr id="6" name="TextBox 5"/>
          <p:cNvSpPr txBox="1"/>
          <p:nvPr/>
        </p:nvSpPr>
        <p:spPr>
          <a:xfrm>
            <a:off x="5410200" y="1143000"/>
            <a:ext cx="3657600" cy="5486400"/>
          </a:xfrm>
          <a:prstGeom prst="rect">
            <a:avLst/>
          </a:prstGeom>
          <a:noFill/>
        </p:spPr>
        <p:txBody>
          <a:bodyPr wrap="square" rtlCol="0">
            <a:normAutofit/>
          </a:bodyPr>
          <a:lstStyle/>
          <a:p>
            <a:pPr marL="342900" indent="-342900">
              <a:buFont typeface="Wingdings" pitchFamily="2" charset="2"/>
              <a:buChar char="Ø"/>
            </a:pPr>
            <a:r>
              <a:rPr lang="en-US" sz="2000" dirty="0" err="1" smtClean="0">
                <a:latin typeface="Times New Roman" pitchFamily="18" charset="0"/>
                <a:cs typeface="Times New Roman" pitchFamily="18" charset="0"/>
              </a:rPr>
              <a:t>Ka</a:t>
            </a:r>
            <a:r>
              <a:rPr lang="en-US" sz="2000" dirty="0" smtClean="0">
                <a:latin typeface="Times New Roman" pitchFamily="18" charset="0"/>
                <a:cs typeface="Times New Roman" pitchFamily="18" charset="0"/>
              </a:rPr>
              <a:t>-band rotating pencil beam Doppler </a:t>
            </a:r>
            <a:r>
              <a:rPr lang="en-US" sz="2000" dirty="0" err="1" smtClean="0">
                <a:latin typeface="Times New Roman" pitchFamily="18" charset="0"/>
                <a:cs typeface="Times New Roman" pitchFamily="18" charset="0"/>
              </a:rPr>
              <a:t>scatterometer</a:t>
            </a:r>
            <a:endParaRPr lang="en-US" sz="2000" dirty="0">
              <a:latin typeface="Times New Roman" pitchFamily="18" charset="0"/>
              <a:cs typeface="Times New Roman" pitchFamily="18" charset="0"/>
            </a:endParaRPr>
          </a:p>
          <a:p>
            <a:pPr marL="342900" indent="-342900">
              <a:buFont typeface="Wingdings" pitchFamily="2" charset="2"/>
              <a:buChar char="Ø"/>
            </a:pPr>
            <a:r>
              <a:rPr lang="en-US" sz="2000" dirty="0" smtClean="0">
                <a:latin typeface="Times New Roman" pitchFamily="18" charset="0"/>
                <a:cs typeface="Times New Roman" pitchFamily="18" charset="0"/>
              </a:rPr>
              <a:t>Ku-band rotating beam </a:t>
            </a:r>
            <a:r>
              <a:rPr lang="en-US" sz="2000" dirty="0" err="1" smtClean="0">
                <a:latin typeface="Times New Roman" pitchFamily="18" charset="0"/>
                <a:cs typeface="Times New Roman" pitchFamily="18" charset="0"/>
              </a:rPr>
              <a:t>scatterometer</a:t>
            </a:r>
            <a:endParaRPr lang="en-US" sz="2000" dirty="0" smtClean="0">
              <a:latin typeface="Times New Roman" pitchFamily="18" charset="0"/>
              <a:cs typeface="Times New Roman" pitchFamily="18" charset="0"/>
            </a:endParaRPr>
          </a:p>
          <a:p>
            <a:pPr marL="285750" indent="-285750">
              <a:buFont typeface="Wingdings" pitchFamily="2" charset="2"/>
              <a:buChar char="Ø"/>
            </a:pPr>
            <a:r>
              <a:rPr lang="en-US" sz="2000" dirty="0" smtClean="0">
                <a:latin typeface="Times New Roman" pitchFamily="18" charset="0"/>
                <a:cs typeface="Times New Roman" pitchFamily="18" charset="0"/>
              </a:rPr>
              <a:t>Winds measured from </a:t>
            </a:r>
            <a:r>
              <a:rPr lang="en-US" sz="2000" dirty="0" err="1" smtClean="0">
                <a:latin typeface="Times New Roman" pitchFamily="18" charset="0"/>
                <a:cs typeface="Times New Roman" pitchFamily="18" charset="0"/>
              </a:rPr>
              <a:t>Ka</a:t>
            </a:r>
            <a:r>
              <a:rPr lang="en-US" sz="2000" dirty="0" smtClean="0">
                <a:latin typeface="Times New Roman" pitchFamily="18" charset="0"/>
                <a:cs typeface="Times New Roman" pitchFamily="18" charset="0"/>
              </a:rPr>
              <a:t>/Ku </a:t>
            </a:r>
            <a:r>
              <a:rPr lang="en-US" sz="2000" i="1" dirty="0" smtClean="0">
                <a:latin typeface="Symbol" pitchFamily="18" charset="2"/>
                <a:cs typeface="Times New Roman" pitchFamily="18" charset="0"/>
              </a:rPr>
              <a:t>s</a:t>
            </a:r>
            <a:r>
              <a:rPr lang="en-US" sz="2000" baseline="-25000" dirty="0" smtClean="0">
                <a:latin typeface="Times New Roman" pitchFamily="18" charset="0"/>
                <a:cs typeface="Times New Roman" pitchFamily="18" charset="0"/>
              </a:rPr>
              <a:t>0</a:t>
            </a:r>
            <a:r>
              <a:rPr lang="en-US" sz="2000" dirty="0" smtClean="0">
                <a:latin typeface="Times New Roman" pitchFamily="18" charset="0"/>
                <a:cs typeface="Times New Roman" pitchFamily="18" charset="0"/>
              </a:rPr>
              <a:t> measurements at multiple azimuth angles</a:t>
            </a:r>
          </a:p>
          <a:p>
            <a:pPr lvl="1">
              <a:buFont typeface="Wingdings" pitchFamily="2" charset="2"/>
              <a:buChar char="Ø"/>
            </a:pPr>
            <a:r>
              <a:rPr lang="en-US" sz="2000" dirty="0" smtClean="0">
                <a:latin typeface="Times New Roman" pitchFamily="18" charset="0"/>
                <a:cs typeface="Times New Roman" pitchFamily="18" charset="0"/>
              </a:rPr>
              <a:t> Heritage: QuikSCAT, </a:t>
            </a:r>
            <a:r>
              <a:rPr lang="en-US" sz="2000" dirty="0" err="1" smtClean="0">
                <a:latin typeface="Times New Roman" pitchFamily="18" charset="0"/>
                <a:cs typeface="Times New Roman" pitchFamily="18" charset="0"/>
              </a:rPr>
              <a:t>RapidScat</a:t>
            </a:r>
            <a:r>
              <a:rPr lang="en-US" sz="2000" dirty="0" smtClean="0">
                <a:latin typeface="Times New Roman" pitchFamily="18" charset="0"/>
                <a:cs typeface="Times New Roman" pitchFamily="18" charset="0"/>
              </a:rPr>
              <a:t>, OSCAT</a:t>
            </a:r>
          </a:p>
          <a:p>
            <a:pPr marL="285750" indent="-285750">
              <a:buFont typeface="Wingdings" pitchFamily="2" charset="2"/>
              <a:buChar char="Ø"/>
            </a:pPr>
            <a:r>
              <a:rPr lang="en-US" sz="2000" dirty="0" smtClean="0">
                <a:latin typeface="Times New Roman" pitchFamily="18" charset="0"/>
                <a:cs typeface="Times New Roman" pitchFamily="18" charset="0"/>
              </a:rPr>
              <a:t>Surface currents from Doppler measurements at multiple azimuth angles</a:t>
            </a:r>
          </a:p>
          <a:p>
            <a:pPr lvl="1">
              <a:buFont typeface="Wingdings" pitchFamily="2" charset="2"/>
              <a:buChar char="Ø"/>
            </a:pPr>
            <a:r>
              <a:rPr lang="en-US" sz="2000" dirty="0" smtClean="0">
                <a:latin typeface="Times New Roman" pitchFamily="18" charset="0"/>
                <a:cs typeface="Times New Roman" pitchFamily="18" charset="0"/>
              </a:rPr>
              <a:t> Heritage: SAR Doppler, Along-track interferometry </a:t>
            </a:r>
          </a:p>
          <a:p>
            <a:pPr marL="285750" indent="-285750">
              <a:buFont typeface="Wingdings" pitchFamily="2" charset="2"/>
              <a:buChar char="Ø"/>
            </a:pPr>
            <a:r>
              <a:rPr lang="en-US" sz="2000" dirty="0" smtClean="0">
                <a:latin typeface="Times New Roman" pitchFamily="18" charset="0"/>
                <a:cs typeface="Times New Roman" pitchFamily="18" charset="0"/>
              </a:rPr>
              <a:t>Temporal coverage achieved by a roughly 1600 km swath</a:t>
            </a:r>
            <a:endParaRPr lang="en-US" sz="2000" dirty="0">
              <a:latin typeface="Times New Roman" pitchFamily="18" charset="0"/>
              <a:cs typeface="Times New Roman" pitchFamily="18" charset="0"/>
            </a:endParaRPr>
          </a:p>
        </p:txBody>
      </p:sp>
      <p:sp>
        <p:nvSpPr>
          <p:cNvPr id="7" name="TextBox 6"/>
          <p:cNvSpPr txBox="1"/>
          <p:nvPr/>
        </p:nvSpPr>
        <p:spPr>
          <a:xfrm>
            <a:off x="1066800" y="4157246"/>
            <a:ext cx="880570" cy="338554"/>
          </a:xfrm>
          <a:prstGeom prst="rect">
            <a:avLst/>
          </a:prstGeom>
          <a:noFill/>
        </p:spPr>
        <p:txBody>
          <a:bodyPr wrap="none" rtlCol="0">
            <a:spAutoFit/>
          </a:bodyPr>
          <a:lstStyle/>
          <a:p>
            <a:r>
              <a:rPr lang="en-US" b="1" dirty="0" smtClean="0"/>
              <a:t>800 km</a:t>
            </a:r>
            <a:endParaRPr lang="en-US" b="1" dirty="0"/>
          </a:p>
        </p:txBody>
      </p:sp>
      <p:sp>
        <p:nvSpPr>
          <p:cNvPr id="8" name="TextBox 7"/>
          <p:cNvSpPr txBox="1"/>
          <p:nvPr/>
        </p:nvSpPr>
        <p:spPr>
          <a:xfrm>
            <a:off x="2514600" y="2286000"/>
            <a:ext cx="880570" cy="338554"/>
          </a:xfrm>
          <a:prstGeom prst="rect">
            <a:avLst/>
          </a:prstGeom>
          <a:noFill/>
        </p:spPr>
        <p:txBody>
          <a:bodyPr wrap="none" rtlCol="0">
            <a:spAutoFit/>
          </a:bodyPr>
          <a:lstStyle/>
          <a:p>
            <a:r>
              <a:rPr lang="en-US" b="1" dirty="0"/>
              <a:t>7</a:t>
            </a:r>
            <a:r>
              <a:rPr lang="en-US" b="1" dirty="0" smtClean="0"/>
              <a:t>00 km</a:t>
            </a:r>
            <a:endParaRPr lang="en-US" b="1" dirty="0"/>
          </a:p>
        </p:txBody>
      </p:sp>
      <p:pic>
        <p:nvPicPr>
          <p:cNvPr id="9" name="qmovie.avi">
            <a:hlinkClick r:id="" action="ppaction://media"/>
          </p:cNvPr>
          <p:cNvPicPr>
            <a:picLocks noRot="1" noChangeAspect="1" noChangeArrowheads="1"/>
          </p:cNvPicPr>
          <p:nvPr>
            <a:videoFile r:link="rId1"/>
          </p:nvPr>
        </p:nvPicPr>
        <p:blipFill>
          <a:blip r:embed="rId4" cstate="print"/>
          <a:srcRect/>
          <a:stretch>
            <a:fillRect/>
          </a:stretch>
        </p:blipFill>
        <p:spPr bwMode="auto">
          <a:xfrm>
            <a:off x="0" y="1196165"/>
            <a:ext cx="5445641" cy="4084231"/>
          </a:xfrm>
          <a:prstGeom prst="rect">
            <a:avLst/>
          </a:prstGeom>
          <a:noFill/>
        </p:spPr>
      </p:pic>
    </p:spTree>
    <p:extLst>
      <p:ext uri="{BB962C8B-B14F-4D97-AF65-F5344CB8AC3E}">
        <p14:creationId xmlns="" xmlns:p14="http://schemas.microsoft.com/office/powerpoint/2010/main" val="304359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 fill="hold"/>
                                        <p:tgtEl>
                                          <p:spTgt spid="9"/>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Currents </a:t>
            </a:r>
            <a:r>
              <a:rPr lang="en-US" dirty="0" err="1"/>
              <a:t>Spaceborne</a:t>
            </a:r>
            <a:r>
              <a:rPr lang="en-US" dirty="0"/>
              <a:t> </a:t>
            </a:r>
            <a:r>
              <a:rPr lang="en-US" dirty="0" smtClean="0"/>
              <a:t>Demonstration(ASAR)</a:t>
            </a:r>
            <a:endParaRPr lang="en-US" dirty="0" smtClean="0">
              <a:cs typeface="+mj-cs"/>
            </a:endParaRPr>
          </a:p>
        </p:txBody>
      </p:sp>
      <p:pic>
        <p:nvPicPr>
          <p:cNvPr id="34818" name="Picture 3" descr="AghulasASAR_09_16_2007.pn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7036" y="1061540"/>
            <a:ext cx="3289300" cy="346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10"/>
          <p:cNvGrpSpPr>
            <a:grpSpLocks/>
          </p:cNvGrpSpPr>
          <p:nvPr/>
        </p:nvGrpSpPr>
        <p:grpSpPr bwMode="auto">
          <a:xfrm>
            <a:off x="3237221" y="1037728"/>
            <a:ext cx="2871787" cy="3529012"/>
            <a:chOff x="3377081" y="1195365"/>
            <a:chExt cx="2871319" cy="3529035"/>
          </a:xfrm>
        </p:grpSpPr>
        <p:pic>
          <p:nvPicPr>
            <p:cNvPr id="34832" name="Picture 6" descr="Altimetry_09_16_2007_cbar.png"/>
            <p:cNvPicPr>
              <a:picLocks noChangeAspect="1"/>
            </p:cNvPicPr>
            <p:nvPr/>
          </p:nvPicPr>
          <p:blipFill>
            <a:blip r:embed="rId4" cstate="screen">
              <a:extLst>
                <a:ext uri="{28A0092B-C50C-407E-A947-70E740481C1C}">
                  <a14:useLocalDpi xmlns="" xmlns:a14="http://schemas.microsoft.com/office/drawing/2010/main"/>
                </a:ext>
              </a:extLst>
            </a:blip>
            <a:srcRect/>
            <a:stretch>
              <a:fillRect/>
            </a:stretch>
          </p:blipFill>
          <p:spPr bwMode="auto">
            <a:xfrm flipV="1">
              <a:off x="3695700" y="4394095"/>
              <a:ext cx="2476500" cy="330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33" name="Picture 5" descr="Altimetry_09_16_2007.png"/>
            <p:cNvPicPr>
              <a:picLocks noChangeAspect="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3377081" y="1195365"/>
              <a:ext cx="2871319" cy="32242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34820" name="Picture 9" descr="Altimetry-ASAR_09_16_2007.png"/>
          <p:cNvPicPr>
            <a:picLocks noChangeAspect="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6248400" y="985340"/>
            <a:ext cx="28956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138540" y="4590171"/>
            <a:ext cx="2819400" cy="1490654"/>
          </a:xfrm>
          <a:prstGeom prst="rect">
            <a:avLst/>
          </a:prstGeom>
          <a:noFill/>
        </p:spPr>
        <p:txBody>
          <a:bodyPr>
            <a:noAutofit/>
          </a:bodyPr>
          <a:lstStyle/>
          <a:p>
            <a:pPr>
              <a:defRPr/>
            </a:pPr>
            <a:r>
              <a:rPr lang="en-US" sz="1600" b="1" dirty="0">
                <a:latin typeface="Times New Roman" pitchFamily="18" charset="0"/>
                <a:cs typeface="Times New Roman" pitchFamily="18" charset="0"/>
              </a:rPr>
              <a:t>Surface</a:t>
            </a:r>
            <a:r>
              <a:rPr lang="en-US" sz="1600" dirty="0">
                <a:latin typeface="Times New Roman" pitchFamily="18" charset="0"/>
                <a:cs typeface="Times New Roman" pitchFamily="18" charset="0"/>
              </a:rPr>
              <a:t> velocity measurements along the line of sight direction have been demonstrated multiple times from </a:t>
            </a:r>
            <a:r>
              <a:rPr lang="en-US" sz="1600" dirty="0" err="1">
                <a:latin typeface="Times New Roman" pitchFamily="18" charset="0"/>
                <a:cs typeface="Times New Roman" pitchFamily="18" charset="0"/>
              </a:rPr>
              <a:t>spaceborne</a:t>
            </a:r>
            <a:r>
              <a:rPr lang="en-US" sz="1600" dirty="0">
                <a:latin typeface="Times New Roman" pitchFamily="18" charset="0"/>
                <a:cs typeface="Times New Roman" pitchFamily="18" charset="0"/>
              </a:rPr>
              <a:t> SARs. Example from </a:t>
            </a:r>
            <a:r>
              <a:rPr lang="en-US" sz="1600" dirty="0" smtClean="0">
                <a:latin typeface="Times New Roman" pitchFamily="18" charset="0"/>
                <a:cs typeface="Times New Roman" pitchFamily="18" charset="0"/>
              </a:rPr>
              <a:t>Agulhas </a:t>
            </a:r>
            <a:r>
              <a:rPr lang="en-US" sz="1600" dirty="0">
                <a:latin typeface="Times New Roman" pitchFamily="18" charset="0"/>
                <a:cs typeface="Times New Roman" pitchFamily="18" charset="0"/>
              </a:rPr>
              <a:t>current observed by ASAR at 10km resolution. </a:t>
            </a:r>
          </a:p>
        </p:txBody>
      </p:sp>
      <p:sp>
        <p:nvSpPr>
          <p:cNvPr id="13" name="TextBox 12"/>
          <p:cNvSpPr txBox="1"/>
          <p:nvPr/>
        </p:nvSpPr>
        <p:spPr>
          <a:xfrm>
            <a:off x="3162300" y="4630145"/>
            <a:ext cx="2946708" cy="1490654"/>
          </a:xfrm>
          <a:prstGeom prst="rect">
            <a:avLst/>
          </a:prstGeom>
          <a:noFill/>
        </p:spPr>
        <p:txBody>
          <a:bodyPr>
            <a:noAutofit/>
          </a:bodyPr>
          <a:lstStyle/>
          <a:p>
            <a:pPr>
              <a:defRPr/>
            </a:pPr>
            <a:r>
              <a:rPr lang="en-US" sz="1600" dirty="0">
                <a:latin typeface="Times New Roman" pitchFamily="18" charset="0"/>
                <a:cs typeface="Times New Roman" pitchFamily="18" charset="0"/>
              </a:rPr>
              <a:t>Nadir altimeters can observe one dimensional </a:t>
            </a:r>
            <a:r>
              <a:rPr lang="en-US" sz="1600" b="1" dirty="0">
                <a:latin typeface="Times New Roman" pitchFamily="18" charset="0"/>
                <a:cs typeface="Times New Roman" pitchFamily="18" charset="0"/>
              </a:rPr>
              <a:t>geostrophic</a:t>
            </a:r>
            <a:r>
              <a:rPr lang="en-US" sz="1600" dirty="0">
                <a:latin typeface="Times New Roman" pitchFamily="18" charset="0"/>
                <a:cs typeface="Times New Roman" pitchFamily="18" charset="0"/>
              </a:rPr>
              <a:t> currents.  By combining multiple altimeters, 2D geostrophic currents can be estimated at ~200km </a:t>
            </a:r>
            <a:r>
              <a:rPr lang="en-US" sz="1600" dirty="0" smtClean="0">
                <a:latin typeface="Times New Roman" pitchFamily="18" charset="0"/>
                <a:cs typeface="Times New Roman" pitchFamily="18" charset="0"/>
              </a:rPr>
              <a:t> resolution</a:t>
            </a:r>
            <a:r>
              <a:rPr lang="en-US" sz="1600" dirty="0">
                <a:latin typeface="Times New Roman" pitchFamily="18" charset="0"/>
                <a:cs typeface="Times New Roman" pitchFamily="18" charset="0"/>
              </a:rPr>
              <a:t>.</a:t>
            </a:r>
          </a:p>
        </p:txBody>
      </p:sp>
      <p:sp>
        <p:nvSpPr>
          <p:cNvPr id="14" name="TextBox 13"/>
          <p:cNvSpPr txBox="1"/>
          <p:nvPr/>
        </p:nvSpPr>
        <p:spPr>
          <a:xfrm>
            <a:off x="6109008" y="4430092"/>
            <a:ext cx="2958792" cy="1490654"/>
          </a:xfrm>
          <a:prstGeom prst="rect">
            <a:avLst/>
          </a:prstGeom>
          <a:noFill/>
        </p:spPr>
        <p:txBody>
          <a:bodyPr>
            <a:noAutofit/>
          </a:bodyPr>
          <a:lstStyle/>
          <a:p>
            <a:pPr>
              <a:defRPr/>
            </a:pPr>
            <a:r>
              <a:rPr lang="en-US" sz="1600" dirty="0">
                <a:latin typeface="Times New Roman" pitchFamily="18" charset="0"/>
                <a:cs typeface="Times New Roman" pitchFamily="18" charset="0"/>
              </a:rPr>
              <a:t>Comparison of Doppler currents with altimeter radial velocity estimates along the SAR line of sight. Both capture an eddy, but only  the high spatial Doppler resolution captures the narrow Agulhas main stream current.</a:t>
            </a:r>
          </a:p>
        </p:txBody>
      </p:sp>
      <p:cxnSp>
        <p:nvCxnSpPr>
          <p:cNvPr id="16" name="Straight Arrow Connector 15"/>
          <p:cNvCxnSpPr/>
          <p:nvPr/>
        </p:nvCxnSpPr>
        <p:spPr bwMode="auto">
          <a:xfrm flipH="1">
            <a:off x="4572000" y="2890340"/>
            <a:ext cx="6858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4825" name="TextBox 16"/>
          <p:cNvSpPr txBox="1">
            <a:spLocks noChangeArrowheads="1"/>
          </p:cNvSpPr>
          <p:nvPr/>
        </p:nvSpPr>
        <p:spPr bwMode="auto">
          <a:xfrm rot="-960000">
            <a:off x="4419600" y="2356940"/>
            <a:ext cx="96043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r>
              <a:rPr lang="en-US"/>
              <a:t>Radial </a:t>
            </a:r>
          </a:p>
          <a:p>
            <a:r>
              <a:rPr lang="en-US"/>
              <a:t>direction</a:t>
            </a:r>
          </a:p>
        </p:txBody>
      </p:sp>
      <p:sp>
        <p:nvSpPr>
          <p:cNvPr id="34826" name="Oval 17"/>
          <p:cNvSpPr>
            <a:spLocks noChangeArrowheads="1"/>
          </p:cNvSpPr>
          <p:nvPr/>
        </p:nvSpPr>
        <p:spPr bwMode="auto">
          <a:xfrm>
            <a:off x="6934200" y="1213940"/>
            <a:ext cx="1219200" cy="990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4827" name="Oval 18"/>
          <p:cNvSpPr>
            <a:spLocks noChangeArrowheads="1"/>
          </p:cNvSpPr>
          <p:nvPr/>
        </p:nvSpPr>
        <p:spPr bwMode="auto">
          <a:xfrm>
            <a:off x="7239000" y="2814140"/>
            <a:ext cx="1219200" cy="9906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20" name="Straight Arrow Connector 19"/>
          <p:cNvCxnSpPr/>
          <p:nvPr/>
        </p:nvCxnSpPr>
        <p:spPr bwMode="auto">
          <a:xfrm flipV="1">
            <a:off x="7086600" y="2204540"/>
            <a:ext cx="381000" cy="228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H="1">
            <a:off x="8153400" y="2737940"/>
            <a:ext cx="381000"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4830" name="TextBox 24"/>
          <p:cNvSpPr txBox="1">
            <a:spLocks noChangeArrowheads="1"/>
          </p:cNvSpPr>
          <p:nvPr/>
        </p:nvSpPr>
        <p:spPr bwMode="auto">
          <a:xfrm>
            <a:off x="6477000" y="2323603"/>
            <a:ext cx="1312863"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r>
              <a:rPr lang="en-US"/>
              <a:t>Agulhas</a:t>
            </a:r>
          </a:p>
          <a:p>
            <a:r>
              <a:rPr lang="en-US"/>
              <a:t>main stream</a:t>
            </a:r>
          </a:p>
        </p:txBody>
      </p:sp>
      <p:sp>
        <p:nvSpPr>
          <p:cNvPr id="34831" name="TextBox 25"/>
          <p:cNvSpPr txBox="1">
            <a:spLocks noChangeArrowheads="1"/>
          </p:cNvSpPr>
          <p:nvPr/>
        </p:nvSpPr>
        <p:spPr bwMode="auto">
          <a:xfrm>
            <a:off x="7972425" y="2204540"/>
            <a:ext cx="117157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Helvetica" charset="0"/>
                <a:ea typeface="ＭＳ Ｐゴシック" charset="0"/>
                <a:cs typeface="ＭＳ Ｐゴシック" charset="0"/>
              </a:defRPr>
            </a:lvl1pPr>
            <a:lvl2pPr marL="742950" indent="-285750">
              <a:defRPr sz="1600">
                <a:solidFill>
                  <a:schemeClr val="tx1"/>
                </a:solidFill>
                <a:latin typeface="Helvetica" charset="0"/>
                <a:ea typeface="ＭＳ Ｐゴシック" charset="0"/>
              </a:defRPr>
            </a:lvl2pPr>
            <a:lvl3pPr marL="1143000" indent="-228600">
              <a:defRPr sz="1600">
                <a:solidFill>
                  <a:schemeClr val="tx1"/>
                </a:solidFill>
                <a:latin typeface="Helvetica" charset="0"/>
                <a:ea typeface="ＭＳ Ｐゴシック" charset="0"/>
              </a:defRPr>
            </a:lvl3pPr>
            <a:lvl4pPr marL="1600200" indent="-228600">
              <a:defRPr sz="1600">
                <a:solidFill>
                  <a:schemeClr val="tx1"/>
                </a:solidFill>
                <a:latin typeface="Helvetica" charset="0"/>
                <a:ea typeface="ＭＳ Ｐゴシック" charset="0"/>
              </a:defRPr>
            </a:lvl4pPr>
            <a:lvl5pPr marL="2057400" indent="-228600">
              <a:defRPr sz="1600">
                <a:solidFill>
                  <a:schemeClr val="tx1"/>
                </a:solidFill>
                <a:latin typeface="Helvetica" charset="0"/>
                <a:ea typeface="ＭＳ Ｐゴシック" charset="0"/>
              </a:defRPr>
            </a:lvl5pPr>
            <a:lvl6pPr marL="2514600" indent="-228600" eaLnBrk="0" fontAlgn="base" hangingPunct="0">
              <a:spcBef>
                <a:spcPct val="0"/>
              </a:spcBef>
              <a:spcAft>
                <a:spcPct val="0"/>
              </a:spcAft>
              <a:defRPr sz="1600">
                <a:solidFill>
                  <a:schemeClr val="tx1"/>
                </a:solidFill>
                <a:latin typeface="Helvetica" charset="0"/>
                <a:ea typeface="ＭＳ Ｐゴシック" charset="0"/>
              </a:defRPr>
            </a:lvl6pPr>
            <a:lvl7pPr marL="2971800" indent="-228600" eaLnBrk="0" fontAlgn="base" hangingPunct="0">
              <a:spcBef>
                <a:spcPct val="0"/>
              </a:spcBef>
              <a:spcAft>
                <a:spcPct val="0"/>
              </a:spcAft>
              <a:defRPr sz="1600">
                <a:solidFill>
                  <a:schemeClr val="tx1"/>
                </a:solidFill>
                <a:latin typeface="Helvetica" charset="0"/>
                <a:ea typeface="ＭＳ Ｐゴシック" charset="0"/>
              </a:defRPr>
            </a:lvl7pPr>
            <a:lvl8pPr marL="3429000" indent="-228600" eaLnBrk="0" fontAlgn="base" hangingPunct="0">
              <a:spcBef>
                <a:spcPct val="0"/>
              </a:spcBef>
              <a:spcAft>
                <a:spcPct val="0"/>
              </a:spcAft>
              <a:defRPr sz="1600">
                <a:solidFill>
                  <a:schemeClr val="tx1"/>
                </a:solidFill>
                <a:latin typeface="Helvetica" charset="0"/>
                <a:ea typeface="ＭＳ Ｐゴシック" charset="0"/>
              </a:defRPr>
            </a:lvl8pPr>
            <a:lvl9pPr marL="3886200" indent="-228600" eaLnBrk="0" fontAlgn="base" hangingPunct="0">
              <a:spcBef>
                <a:spcPct val="0"/>
              </a:spcBef>
              <a:spcAft>
                <a:spcPct val="0"/>
              </a:spcAft>
              <a:defRPr sz="1600">
                <a:solidFill>
                  <a:schemeClr val="tx1"/>
                </a:solidFill>
                <a:latin typeface="Helvetica" charset="0"/>
                <a:ea typeface="ＭＳ Ｐゴシック" charset="0"/>
              </a:defRPr>
            </a:lvl9pPr>
          </a:lstStyle>
          <a:p>
            <a:pPr algn="ctr"/>
            <a:r>
              <a:rPr lang="en-US"/>
              <a:t>Mesoscale </a:t>
            </a:r>
          </a:p>
          <a:p>
            <a:pPr algn="ctr"/>
            <a:r>
              <a:rPr lang="en-US"/>
              <a:t>eddy</a:t>
            </a:r>
          </a:p>
        </p:txBody>
      </p:sp>
    </p:spTree>
    <p:extLst>
      <p:ext uri="{BB962C8B-B14F-4D97-AF65-F5344CB8AC3E}">
        <p14:creationId xmlns="" xmlns:p14="http://schemas.microsoft.com/office/powerpoint/2010/main" val="106204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smtClean="0">
                <a:cs typeface="+mj-cs"/>
              </a:rPr>
              <a:t>What is Scattering?</a:t>
            </a:r>
          </a:p>
        </p:txBody>
      </p:sp>
      <p:sp>
        <p:nvSpPr>
          <p:cNvPr id="15363" name="Rectangle 3"/>
          <p:cNvSpPr>
            <a:spLocks noGrp="1" noChangeArrowheads="1"/>
          </p:cNvSpPr>
          <p:nvPr>
            <p:ph type="body" idx="1"/>
          </p:nvPr>
        </p:nvSpPr>
        <p:spPr>
          <a:xfrm>
            <a:off x="4343400" y="877608"/>
            <a:ext cx="4114800" cy="5029200"/>
          </a:xfrm>
        </p:spPr>
        <p:txBody>
          <a:bodyPr/>
          <a:lstStyle/>
          <a:p>
            <a:pPr>
              <a:defRPr/>
            </a:pPr>
            <a:r>
              <a:rPr lang="en-US" sz="1800" dirty="0" smtClean="0">
                <a:cs typeface="+mn-cs"/>
              </a:rPr>
              <a:t>The dominant source of the radar return occurs when there is coherent addition of scattered energy (Bragg scattering)</a:t>
            </a:r>
          </a:p>
          <a:p>
            <a:pPr>
              <a:defRPr/>
            </a:pPr>
            <a:r>
              <a:rPr lang="en-US" sz="1800" dirty="0" smtClean="0">
                <a:cs typeface="+mn-cs"/>
              </a:rPr>
              <a:t>Bragg scattering predicts that surface spectral components with </a:t>
            </a:r>
            <a:r>
              <a:rPr lang="en-US" sz="1800" dirty="0" err="1" smtClean="0">
                <a:cs typeface="+mn-cs"/>
              </a:rPr>
              <a:t>wavenumbers</a:t>
            </a:r>
            <a:r>
              <a:rPr lang="en-US" sz="1800" dirty="0" smtClean="0">
                <a:cs typeface="+mn-cs"/>
              </a:rPr>
              <a:t> </a:t>
            </a:r>
            <a:r>
              <a:rPr lang="en-US" sz="1800" i="1" dirty="0" err="1" smtClean="0">
                <a:cs typeface="+mn-cs"/>
              </a:rPr>
              <a:t>k</a:t>
            </a:r>
            <a:r>
              <a:rPr lang="en-US" sz="1800" i="1" baseline="-25000" dirty="0" err="1" smtClean="0">
                <a:cs typeface="+mn-cs"/>
              </a:rPr>
              <a:t>B</a:t>
            </a:r>
            <a:r>
              <a:rPr lang="en-US" sz="1800" dirty="0" smtClean="0">
                <a:cs typeface="+mn-cs"/>
              </a:rPr>
              <a:t>=2</a:t>
            </a:r>
            <a:r>
              <a:rPr lang="en-US" sz="1800" i="1" dirty="0" smtClean="0">
                <a:cs typeface="+mn-cs"/>
              </a:rPr>
              <a:t>k</a:t>
            </a:r>
            <a:r>
              <a:rPr lang="en-US" sz="1800" dirty="0" smtClean="0">
                <a:cs typeface="+mn-cs"/>
              </a:rPr>
              <a:t>sin(</a:t>
            </a:r>
            <a:r>
              <a:rPr lang="en-US" sz="1800" i="1" dirty="0" smtClean="0">
                <a:latin typeface="Symbol" charset="0"/>
                <a:cs typeface="+mn-cs"/>
              </a:rPr>
              <a:t>q</a:t>
            </a:r>
            <a:r>
              <a:rPr lang="en-US" sz="1800" i="1" dirty="0" smtClean="0">
                <a:cs typeface="+mn-cs"/>
              </a:rPr>
              <a:t>-</a:t>
            </a:r>
            <a:r>
              <a:rPr lang="en-US" sz="1800" i="1" dirty="0" smtClean="0">
                <a:latin typeface="Symbol" charset="0"/>
                <a:cs typeface="+mn-cs"/>
              </a:rPr>
              <a:t>a</a:t>
            </a:r>
            <a:r>
              <a:rPr lang="en-US" sz="1800" dirty="0" smtClean="0">
                <a:cs typeface="+mn-cs"/>
              </a:rPr>
              <a:t>) will dominate the returns. (</a:t>
            </a:r>
            <a:r>
              <a:rPr lang="en-US" sz="1800" dirty="0" smtClean="0">
                <a:latin typeface="Symbol" pitchFamily="18" charset="2"/>
                <a:cs typeface="+mn-cs"/>
              </a:rPr>
              <a:t>a</a:t>
            </a:r>
            <a:r>
              <a:rPr lang="en-US" sz="1800" dirty="0" smtClean="0">
                <a:cs typeface="+mn-cs"/>
              </a:rPr>
              <a:t> is the surface slope)</a:t>
            </a:r>
          </a:p>
          <a:p>
            <a:pPr>
              <a:defRPr/>
            </a:pPr>
            <a:r>
              <a:rPr lang="en-US" sz="1800" dirty="0" smtClean="0">
                <a:cs typeface="+mn-cs"/>
              </a:rPr>
              <a:t>The Bragg resonant wavelengths are given by </a:t>
            </a:r>
            <a:r>
              <a:rPr lang="en-US" sz="1800" i="1" dirty="0" err="1" smtClean="0">
                <a:latin typeface="Symbol" charset="0"/>
                <a:cs typeface="+mn-cs"/>
              </a:rPr>
              <a:t>l</a:t>
            </a:r>
            <a:r>
              <a:rPr lang="en-US" sz="1800" i="1" baseline="-25000" dirty="0" err="1" smtClean="0">
                <a:cs typeface="+mn-cs"/>
              </a:rPr>
              <a:t>B</a:t>
            </a:r>
            <a:r>
              <a:rPr lang="en-US" sz="1800" dirty="0" smtClean="0">
                <a:cs typeface="+mn-cs"/>
              </a:rPr>
              <a:t> = </a:t>
            </a:r>
            <a:r>
              <a:rPr lang="en-US" sz="1800" i="1" dirty="0" smtClean="0">
                <a:latin typeface="Symbol" charset="0"/>
                <a:cs typeface="+mn-cs"/>
              </a:rPr>
              <a:t>l</a:t>
            </a:r>
            <a:r>
              <a:rPr lang="en-US" sz="1800" dirty="0" smtClean="0">
                <a:cs typeface="+mn-cs"/>
              </a:rPr>
              <a:t>/2sin(</a:t>
            </a:r>
            <a:r>
              <a:rPr lang="en-US" sz="1800" i="1" dirty="0" smtClean="0">
                <a:latin typeface="Symbol" charset="0"/>
                <a:cs typeface="+mn-cs"/>
              </a:rPr>
              <a:t>q-a</a:t>
            </a:r>
            <a:r>
              <a:rPr lang="en-US" sz="1800" dirty="0" smtClean="0">
                <a:cs typeface="+mn-cs"/>
              </a:rPr>
              <a:t>)</a:t>
            </a:r>
          </a:p>
          <a:p>
            <a:pPr>
              <a:defRPr/>
            </a:pPr>
            <a:r>
              <a:rPr lang="en-US" sz="1800" dirty="0" smtClean="0">
                <a:cs typeface="+mn-cs"/>
              </a:rPr>
              <a:t>It has been observed that scattering is due to independent patches of waves which satisfy the Bragg condition</a:t>
            </a:r>
          </a:p>
          <a:p>
            <a:pPr>
              <a:buFontTx/>
              <a:buNone/>
              <a:defRPr/>
            </a:pPr>
            <a:endParaRPr lang="en-US" sz="1800" dirty="0" smtClean="0">
              <a:cs typeface="+mn-cs"/>
            </a:endParaRPr>
          </a:p>
        </p:txBody>
      </p:sp>
      <p:pic>
        <p:nvPicPr>
          <p:cNvPr id="6147" name="Picture 7" descr=" Bragg.pdf                                                      001707EFMacintosh HD                   BCFB23ED:"/>
          <p:cNvPicPr>
            <a:picLocks noChangeAspect="1" noChangeArrowheads="1"/>
          </p:cNvPicPr>
          <p:nvPr/>
        </p:nvPicPr>
        <p:blipFill>
          <a:blip r:embed="rId2">
            <a:extLst>
              <a:ext uri="{28A0092B-C50C-407E-A947-70E740481C1C}">
                <a14:useLocalDpi xmlns="" xmlns:a14="http://schemas.microsoft.com/office/drawing/2010/main"/>
              </a:ext>
            </a:extLst>
          </a:blip>
          <a:srcRect/>
          <a:stretch>
            <a:fillRect/>
          </a:stretch>
        </p:blipFill>
        <p:spPr bwMode="auto">
          <a:xfrm>
            <a:off x="152400" y="1204145"/>
            <a:ext cx="4067175" cy="334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4079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defRPr/>
            </a:pPr>
            <a:r>
              <a:rPr lang="en-US" smtClean="0">
                <a:cs typeface="+mj-cs"/>
              </a:rPr>
              <a:t>What Velocity are we Measuring?</a:t>
            </a:r>
          </a:p>
        </p:txBody>
      </p:sp>
      <p:pic>
        <p:nvPicPr>
          <p:cNvPr id="9218" name="Picture 4" descr="&#10;OSCAR2.jpg                                                     0004DA6Akw                             BDB699FE:"/>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274192" y="934737"/>
            <a:ext cx="4957157" cy="3286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274192" y="4189474"/>
            <a:ext cx="8610600" cy="216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 typeface="Wingdings" pitchFamily="2" charset="2"/>
              <a:buChar char="Ø"/>
              <a:defRPr/>
            </a:pPr>
            <a:r>
              <a:rPr lang="en-US" dirty="0" smtClean="0">
                <a:latin typeface="Times New Roman" pitchFamily="18" charset="0"/>
                <a:cs typeface="Times New Roman" pitchFamily="18" charset="0"/>
              </a:rPr>
              <a:t> Additional platform motion and scattering effects can also appear.</a:t>
            </a:r>
          </a:p>
          <a:p>
            <a:pPr>
              <a:spcBef>
                <a:spcPct val="50000"/>
              </a:spcBef>
              <a:buFont typeface="Wingdings" pitchFamily="2" charset="2"/>
              <a:buChar char="Ø"/>
              <a:defRPr/>
            </a:pPr>
            <a:r>
              <a:rPr lang="en-US" dirty="0" smtClean="0">
                <a:latin typeface="Times New Roman" pitchFamily="18" charset="0"/>
                <a:cs typeface="Times New Roman" pitchFamily="18" charset="0"/>
              </a:rPr>
              <a:t> Phase velocity of waves can </a:t>
            </a:r>
            <a:r>
              <a:rPr lang="en-US" dirty="0">
                <a:latin typeface="Times New Roman" pitchFamily="18" charset="0"/>
                <a:cs typeface="Times New Roman" pitchFamily="18" charset="0"/>
              </a:rPr>
              <a:t>be estimated using the dispersion relation and knowledge of the wind direction. </a:t>
            </a:r>
            <a:endParaRPr lang="en-US" dirty="0" smtClean="0">
              <a:latin typeface="Times New Roman" pitchFamily="18" charset="0"/>
              <a:cs typeface="Times New Roman" pitchFamily="18" charset="0"/>
            </a:endParaRPr>
          </a:p>
          <a:p>
            <a:pPr>
              <a:spcBef>
                <a:spcPct val="50000"/>
              </a:spcBef>
              <a:buFont typeface="Wingdings" pitchFamily="2" charset="2"/>
              <a:buChar char="Ø"/>
              <a:defRPr/>
            </a:pPr>
            <a:r>
              <a:rPr lang="en-US" dirty="0" smtClean="0">
                <a:latin typeface="Times New Roman" pitchFamily="18" charset="0"/>
                <a:cs typeface="Times New Roman" pitchFamily="18" charset="0"/>
              </a:rPr>
              <a:t> Orbital </a:t>
            </a:r>
            <a:r>
              <a:rPr lang="en-US" dirty="0">
                <a:latin typeface="Times New Roman" pitchFamily="18" charset="0"/>
                <a:cs typeface="Times New Roman" pitchFamily="18" charset="0"/>
              </a:rPr>
              <a:t>wave velocity component </a:t>
            </a:r>
            <a:r>
              <a:rPr lang="en-US" dirty="0" smtClean="0">
                <a:latin typeface="Times New Roman" pitchFamily="18" charset="0"/>
                <a:cs typeface="Times New Roman" pitchFamily="18" charset="0"/>
              </a:rPr>
              <a:t>almost averages </a:t>
            </a:r>
            <a:r>
              <a:rPr lang="en-US" dirty="0">
                <a:latin typeface="Times New Roman" pitchFamily="18" charset="0"/>
                <a:cs typeface="Times New Roman" pitchFamily="18" charset="0"/>
              </a:rPr>
              <a:t>out after averaging over kilometer </a:t>
            </a:r>
            <a:r>
              <a:rPr lang="en-US" dirty="0" smtClean="0">
                <a:latin typeface="Times New Roman" pitchFamily="18" charset="0"/>
                <a:cs typeface="Times New Roman" pitchFamily="18" charset="0"/>
              </a:rPr>
              <a:t>scales, leaving only the surface drift due to orbital motion: Stokes drift. </a:t>
            </a:r>
          </a:p>
          <a:p>
            <a:pPr>
              <a:spcBef>
                <a:spcPct val="50000"/>
              </a:spcBef>
              <a:buFont typeface="Wingdings" pitchFamily="2" charset="2"/>
              <a:buChar char="Ø"/>
              <a:defRPr/>
            </a:pPr>
            <a:r>
              <a:rPr lang="en-US" dirty="0" smtClean="0">
                <a:latin typeface="Times New Roman" pitchFamily="18" charset="0"/>
                <a:cs typeface="Times New Roman" pitchFamily="18" charset="0"/>
              </a:rPr>
              <a:t> Residual </a:t>
            </a:r>
            <a:r>
              <a:rPr lang="en-US" dirty="0">
                <a:latin typeface="Times New Roman" pitchFamily="18" charset="0"/>
                <a:cs typeface="Times New Roman" pitchFamily="18" charset="0"/>
              </a:rPr>
              <a:t>motion is due to the surface </a:t>
            </a:r>
            <a:r>
              <a:rPr lang="en-US" dirty="0" smtClean="0">
                <a:latin typeface="Times New Roman" pitchFamily="18" charset="0"/>
                <a:cs typeface="Times New Roman" pitchFamily="18" charset="0"/>
              </a:rPr>
              <a:t>current (including Stokes drift).</a:t>
            </a:r>
            <a:endParaRPr lang="en-US" dirty="0">
              <a:latin typeface="Times New Roman" pitchFamily="18" charset="0"/>
              <a:cs typeface="Times New Roman" pitchFamily="18" charset="0"/>
            </a:endParaRPr>
          </a:p>
        </p:txBody>
      </p:sp>
      <p:sp>
        <p:nvSpPr>
          <p:cNvPr id="7" name="Text Box 6"/>
          <p:cNvSpPr txBox="1">
            <a:spLocks noChangeArrowheads="1"/>
          </p:cNvSpPr>
          <p:nvPr/>
        </p:nvSpPr>
        <p:spPr bwMode="auto">
          <a:xfrm>
            <a:off x="5231349" y="934737"/>
            <a:ext cx="3760251" cy="2785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000" dirty="0">
                <a:latin typeface="Times New Roman" pitchFamily="18" charset="0"/>
                <a:cs typeface="Times New Roman" pitchFamily="18" charset="0"/>
              </a:rPr>
              <a:t>Surface </a:t>
            </a:r>
            <a:r>
              <a:rPr lang="en-US" sz="2000" dirty="0" err="1">
                <a:latin typeface="Times New Roman" pitchFamily="18" charset="0"/>
                <a:cs typeface="Times New Roman" pitchFamily="18" charset="0"/>
              </a:rPr>
              <a:t>scatterers</a:t>
            </a:r>
            <a:r>
              <a:rPr lang="en-US" sz="2000" dirty="0">
                <a:latin typeface="Times New Roman" pitchFamily="18" charset="0"/>
                <a:cs typeface="Times New Roman" pitchFamily="18" charset="0"/>
              </a:rPr>
              <a:t> (resonant gravity/gravity-capillary waves satisfying the Bragg condition) motion is due to several effects: </a:t>
            </a:r>
            <a:endParaRPr lang="en-US" sz="2000" dirty="0" smtClean="0">
              <a:latin typeface="Times New Roman" pitchFamily="18" charset="0"/>
              <a:cs typeface="Times New Roman" pitchFamily="18" charset="0"/>
            </a:endParaRPr>
          </a:p>
          <a:p>
            <a:pPr>
              <a:spcBef>
                <a:spcPts val="600"/>
              </a:spcBef>
              <a:buFont typeface="Wingdings" pitchFamily="2" charset="2"/>
              <a:buChar char="Ø"/>
              <a:defRPr/>
            </a:pPr>
            <a:r>
              <a:rPr lang="en-US" sz="2000" dirty="0" smtClean="0">
                <a:latin typeface="Times New Roman" pitchFamily="18" charset="0"/>
                <a:cs typeface="Times New Roman" pitchFamily="18" charset="0"/>
              </a:rPr>
              <a:t>phase </a:t>
            </a:r>
            <a:r>
              <a:rPr lang="en-US" sz="2000" dirty="0">
                <a:latin typeface="Times New Roman" pitchFamily="18" charset="0"/>
                <a:cs typeface="Times New Roman" pitchFamily="18" charset="0"/>
              </a:rPr>
              <a:t>velocity of resonant patch; </a:t>
            </a:r>
            <a:endParaRPr lang="en-US" sz="2000" dirty="0" smtClean="0">
              <a:latin typeface="Times New Roman" pitchFamily="18" charset="0"/>
              <a:cs typeface="Times New Roman" pitchFamily="18" charset="0"/>
            </a:endParaRPr>
          </a:p>
          <a:p>
            <a:pPr>
              <a:spcBef>
                <a:spcPts val="600"/>
              </a:spcBef>
              <a:buFont typeface="Wingdings" pitchFamily="2" charset="2"/>
              <a:buChar char="Ø"/>
              <a:defRPr/>
            </a:pPr>
            <a:r>
              <a:rPr lang="en-US" sz="2000" dirty="0" smtClean="0">
                <a:latin typeface="Times New Roman" pitchFamily="18" charset="0"/>
                <a:cs typeface="Times New Roman" pitchFamily="18" charset="0"/>
              </a:rPr>
              <a:t>orbital </a:t>
            </a:r>
            <a:r>
              <a:rPr lang="en-US" sz="2000" dirty="0">
                <a:latin typeface="Times New Roman" pitchFamily="18" charset="0"/>
                <a:cs typeface="Times New Roman" pitchFamily="18" charset="0"/>
              </a:rPr>
              <a:t>wave velocity; </a:t>
            </a:r>
            <a:endParaRPr lang="en-US" sz="2000" dirty="0" smtClean="0">
              <a:latin typeface="Times New Roman" pitchFamily="18" charset="0"/>
              <a:cs typeface="Times New Roman" pitchFamily="18" charset="0"/>
            </a:endParaRPr>
          </a:p>
          <a:p>
            <a:pPr>
              <a:spcBef>
                <a:spcPts val="600"/>
              </a:spcBef>
              <a:buFont typeface="Wingdings" pitchFamily="2" charset="2"/>
              <a:buChar char="Ø"/>
              <a:defRPr/>
            </a:pPr>
            <a:r>
              <a:rPr lang="en-US" sz="2000" dirty="0" smtClean="0">
                <a:latin typeface="Times New Roman" pitchFamily="18" charset="0"/>
                <a:cs typeface="Times New Roman" pitchFamily="18" charset="0"/>
              </a:rPr>
              <a:t>advection </a:t>
            </a:r>
            <a:r>
              <a:rPr lang="en-US" sz="2000" dirty="0">
                <a:latin typeface="Times New Roman" pitchFamily="18" charset="0"/>
                <a:cs typeface="Times New Roman" pitchFamily="18" charset="0"/>
              </a:rPr>
              <a:t>due to surface currents</a:t>
            </a:r>
            <a:r>
              <a:rPr lang="en-US" sz="2000" dirty="0" smtClean="0">
                <a:latin typeface="Times New Roman" pitchFamily="18" charset="0"/>
                <a:cs typeface="Times New Roman" pitchFamily="18" charset="0"/>
              </a:rPr>
              <a:t>. </a:t>
            </a:r>
          </a:p>
        </p:txBody>
      </p:sp>
    </p:spTree>
    <p:extLst>
      <p:ext uri="{BB962C8B-B14F-4D97-AF65-F5344CB8AC3E}">
        <p14:creationId xmlns="" xmlns:p14="http://schemas.microsoft.com/office/powerpoint/2010/main" val="112870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82"/>
            <a:ext cx="8229600" cy="1143000"/>
          </a:xfrm>
        </p:spPr>
        <p:txBody>
          <a:bodyPr>
            <a:normAutofit/>
          </a:bodyPr>
          <a:lstStyle/>
          <a:p>
            <a:r>
              <a:rPr lang="en-US" dirty="0" smtClean="0"/>
              <a:t>Doppler Currents- Experimental Basis</a:t>
            </a:r>
            <a:endParaRPr lang="en-US" dirty="0"/>
          </a:p>
        </p:txBody>
      </p:sp>
      <p:pic>
        <p:nvPicPr>
          <p:cNvPr id="3" name="Picture 3" descr="E:\Dropbox\Yura\solab\pictures\doppler_drift_wghtVV.png"/>
          <p:cNvPicPr>
            <a:picLocks noChangeAspect="1" noChangeArrowheads="1"/>
          </p:cNvPicPr>
          <p:nvPr/>
        </p:nvPicPr>
        <p:blipFill>
          <a:blip r:embed="rId2"/>
          <a:srcRect/>
          <a:stretch>
            <a:fillRect/>
          </a:stretch>
        </p:blipFill>
        <p:spPr bwMode="auto">
          <a:xfrm>
            <a:off x="0" y="779604"/>
            <a:ext cx="4495800" cy="3569196"/>
          </a:xfrm>
          <a:prstGeom prst="rect">
            <a:avLst/>
          </a:prstGeom>
          <a:noFill/>
        </p:spPr>
      </p:pic>
      <p:sp>
        <p:nvSpPr>
          <p:cNvPr id="4" name="TextBox 3"/>
          <p:cNvSpPr txBox="1"/>
          <p:nvPr/>
        </p:nvSpPr>
        <p:spPr>
          <a:xfrm>
            <a:off x="304800" y="4314652"/>
            <a:ext cx="4191000" cy="2062103"/>
          </a:xfrm>
          <a:prstGeom prst="rect">
            <a:avLst/>
          </a:prstGeom>
          <a:noFill/>
        </p:spPr>
        <p:txBody>
          <a:bodyPr wrap="square" rtlCol="0">
            <a:normAutofit fontScale="92500"/>
          </a:bodyPr>
          <a:lstStyle/>
          <a:p>
            <a:pPr marL="285750" indent="-285750">
              <a:buFont typeface="Wingdings" pitchFamily="2" charset="2"/>
              <a:buChar char="Ø"/>
            </a:pPr>
            <a:r>
              <a:rPr lang="en-US" dirty="0" smtClean="0">
                <a:latin typeface="Times New Roman" pitchFamily="18" charset="0"/>
                <a:cs typeface="Times New Roman" pitchFamily="18" charset="0"/>
              </a:rPr>
              <a:t>Experimental observations between Doppler radial current and the sum of the true current and the Bragg phase speed. (</a:t>
            </a:r>
            <a:r>
              <a:rPr lang="en-US" dirty="0" err="1" smtClean="0">
                <a:latin typeface="Times New Roman" pitchFamily="18" charset="0"/>
                <a:cs typeface="Times New Roman" pitchFamily="18" charset="0"/>
              </a:rPr>
              <a:t>Yurovsky</a:t>
            </a:r>
            <a:r>
              <a:rPr lang="en-US" dirty="0" smtClean="0">
                <a:latin typeface="Times New Roman" pitchFamily="18" charset="0"/>
                <a:cs typeface="Times New Roman" pitchFamily="18" charset="0"/>
              </a:rPr>
              <a:t> et al.)</a:t>
            </a:r>
          </a:p>
          <a:p>
            <a:pPr marL="285750" indent="-285750">
              <a:buFont typeface="Wingdings" pitchFamily="2" charset="2"/>
              <a:buChar char="Ø"/>
            </a:pPr>
            <a:r>
              <a:rPr lang="en-US" dirty="0" smtClean="0">
                <a:latin typeface="Times New Roman" pitchFamily="18" charset="0"/>
                <a:cs typeface="Times New Roman" pitchFamily="18" charset="0"/>
              </a:rPr>
              <a:t>The Bragg speed can be removed when it lies along the line, which is true for incidence angles above ~50</a:t>
            </a:r>
            <a:r>
              <a:rPr lang="en-US" baseline="30000"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 at </a:t>
            </a:r>
            <a:r>
              <a:rPr lang="en-US" dirty="0" err="1" smtClean="0">
                <a:latin typeface="Times New Roman" pitchFamily="18" charset="0"/>
                <a:cs typeface="Times New Roman" pitchFamily="18" charset="0"/>
              </a:rPr>
              <a:t>Ka</a:t>
            </a:r>
            <a:r>
              <a:rPr lang="en-US" dirty="0" smtClean="0">
                <a:latin typeface="Times New Roman" pitchFamily="18" charset="0"/>
                <a:cs typeface="Times New Roman" pitchFamily="18" charset="0"/>
              </a:rPr>
              <a:t>-band.</a:t>
            </a:r>
            <a:endParaRPr lang="en-US" dirty="0">
              <a:latin typeface="Times New Roman" pitchFamily="18" charset="0"/>
              <a:cs typeface="Times New Roman" pitchFamily="18" charset="0"/>
            </a:endParaRPr>
          </a:p>
        </p:txBody>
      </p:sp>
      <p:sp>
        <p:nvSpPr>
          <p:cNvPr id="5" name="TextBox 4"/>
          <p:cNvSpPr txBox="1"/>
          <p:nvPr/>
        </p:nvSpPr>
        <p:spPr>
          <a:xfrm>
            <a:off x="4495800" y="864458"/>
            <a:ext cx="3886200" cy="5181600"/>
          </a:xfrm>
          <a:prstGeom prst="rect">
            <a:avLst/>
          </a:prstGeom>
          <a:noFill/>
        </p:spPr>
        <p:txBody>
          <a:bodyPr wrap="square" rtlCol="0">
            <a:normAutofit lnSpcReduction="10000"/>
          </a:bodyPr>
          <a:lstStyle/>
          <a:p>
            <a:pPr marL="285750" indent="-285750">
              <a:buFont typeface="Wingdings" pitchFamily="2" charset="2"/>
              <a:buChar char="Ø"/>
            </a:pPr>
            <a:r>
              <a:rPr lang="en-US" sz="2200" dirty="0" smtClean="0">
                <a:latin typeface="Times New Roman" pitchFamily="18" charset="0"/>
                <a:cs typeface="Times New Roman" pitchFamily="18" charset="0"/>
              </a:rPr>
              <a:t>The measured Doppler velocity is the sum of the surface current velocity and the phase speed of Bragg resonant waves.</a:t>
            </a:r>
          </a:p>
          <a:p>
            <a:pPr marL="285750" indent="-285750">
              <a:buFont typeface="Wingdings" pitchFamily="2" charset="2"/>
              <a:buChar char="Ø"/>
            </a:pPr>
            <a:r>
              <a:rPr lang="en-US" sz="2200" dirty="0" smtClean="0">
                <a:latin typeface="Times New Roman" pitchFamily="18" charset="0"/>
                <a:cs typeface="Times New Roman" pitchFamily="18" charset="0"/>
              </a:rPr>
              <a:t>In order to remove Bragg contribution, it is necessary to:</a:t>
            </a:r>
          </a:p>
          <a:p>
            <a:pPr marL="800100" lvl="1" indent="-342900">
              <a:buFont typeface="Wingdings" pitchFamily="2" charset="2"/>
              <a:buChar char="Ø"/>
            </a:pPr>
            <a:r>
              <a:rPr lang="en-US" sz="2200" dirty="0" smtClean="0">
                <a:latin typeface="Times New Roman" pitchFamily="18" charset="0"/>
                <a:cs typeface="Times New Roman" pitchFamily="18" charset="0"/>
              </a:rPr>
              <a:t>Measure the Doppler from different azimuth directions</a:t>
            </a:r>
          </a:p>
          <a:p>
            <a:pPr marL="800100" lvl="1" indent="-342900">
              <a:buFont typeface="Wingdings" pitchFamily="2" charset="2"/>
              <a:buChar char="Ø"/>
            </a:pPr>
            <a:r>
              <a:rPr lang="en-US" sz="2200" dirty="0" smtClean="0">
                <a:latin typeface="Times New Roman" pitchFamily="18" charset="0"/>
                <a:cs typeface="Times New Roman" pitchFamily="18" charset="0"/>
              </a:rPr>
              <a:t>Know the wind direction (from scatterometer) to infer net direction of wave propagation for  Bragg scattering waves </a:t>
            </a:r>
            <a:endParaRPr lang="en-US" sz="2200" dirty="0">
              <a:latin typeface="Times New Roman" pitchFamily="18" charset="0"/>
              <a:cs typeface="Times New Roman" pitchFamily="18" charset="0"/>
            </a:endParaRPr>
          </a:p>
        </p:txBody>
      </p:sp>
      <p:sp>
        <p:nvSpPr>
          <p:cNvPr id="6" name="TextBox 5"/>
          <p:cNvSpPr txBox="1"/>
          <p:nvPr/>
        </p:nvSpPr>
        <p:spPr>
          <a:xfrm rot="16200000">
            <a:off x="2762953" y="2190036"/>
            <a:ext cx="2866038"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Incidence Angle (degrees)</a:t>
            </a:r>
            <a:endParaRPr lang="en-US" b="1" dirty="0">
              <a:latin typeface="Times New Roman" pitchFamily="18" charset="0"/>
              <a:cs typeface="Times New Roman" pitchFamily="18" charset="0"/>
            </a:endParaRPr>
          </a:p>
        </p:txBody>
      </p:sp>
      <p:sp>
        <p:nvSpPr>
          <p:cNvPr id="7" name="TextBox 6"/>
          <p:cNvSpPr txBox="1"/>
          <p:nvPr/>
        </p:nvSpPr>
        <p:spPr>
          <a:xfrm>
            <a:off x="583329" y="4098454"/>
            <a:ext cx="3105804" cy="246221"/>
          </a:xfrm>
          <a:prstGeom prst="rect">
            <a:avLst/>
          </a:prstGeom>
          <a:solidFill>
            <a:schemeClr val="bg1"/>
          </a:solidFill>
        </p:spPr>
        <p:txBody>
          <a:bodyPr wrap="square" lIns="0" tIns="0" rIns="0" bIns="0" rtlCol="0">
            <a:spAutoFit/>
          </a:bodyPr>
          <a:lstStyle/>
          <a:p>
            <a:r>
              <a:rPr lang="en-US" sz="1600" dirty="0" smtClean="0"/>
              <a:t>Observed Current  Component (m/s)</a:t>
            </a:r>
            <a:endParaRPr lang="en-US" sz="1600" dirty="0"/>
          </a:p>
        </p:txBody>
      </p:sp>
      <p:sp>
        <p:nvSpPr>
          <p:cNvPr id="8" name="TextBox 7"/>
          <p:cNvSpPr txBox="1"/>
          <p:nvPr/>
        </p:nvSpPr>
        <p:spPr>
          <a:xfrm rot="16200000">
            <a:off x="-1253726" y="2239463"/>
            <a:ext cx="3117052" cy="246221"/>
          </a:xfrm>
          <a:prstGeom prst="rect">
            <a:avLst/>
          </a:prstGeom>
          <a:solidFill>
            <a:schemeClr val="bg1"/>
          </a:solidFill>
        </p:spPr>
        <p:txBody>
          <a:bodyPr wrap="square" lIns="0" tIns="0" rIns="0" bIns="0" rtlCol="0">
            <a:spAutoFit/>
          </a:bodyPr>
          <a:lstStyle/>
          <a:p>
            <a:r>
              <a:rPr lang="en-US" sz="1600" dirty="0" smtClean="0"/>
              <a:t>Doppler Current  Component (m/s)</a:t>
            </a:r>
            <a:endParaRPr lang="en-US" sz="1600" dirty="0"/>
          </a:p>
        </p:txBody>
      </p:sp>
    </p:spTree>
    <p:extLst>
      <p:ext uri="{BB962C8B-B14F-4D97-AF65-F5344CB8AC3E}">
        <p14:creationId xmlns="" xmlns:p14="http://schemas.microsoft.com/office/powerpoint/2010/main" val="3411768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86603" y="788276"/>
            <a:ext cx="8584442" cy="5568074"/>
          </a:xfrm>
        </p:spPr>
        <p:txBody>
          <a:bodyPr>
            <a:normAutofit/>
          </a:bodyPr>
          <a:lstStyle/>
          <a:p>
            <a:r>
              <a:rPr lang="en-US" dirty="0" smtClean="0"/>
              <a:t>The Waves and Currents Mission could be developed to greatly improve our understanding or air/sea coupling</a:t>
            </a:r>
          </a:p>
          <a:p>
            <a:pPr lvl="1"/>
            <a:r>
              <a:rPr lang="en-US" dirty="0" smtClean="0"/>
              <a:t>As we move toward earth system models, with coupled ocean, air and ice, this knowledge will be critical to move forward with these models</a:t>
            </a:r>
          </a:p>
          <a:p>
            <a:pPr lvl="1"/>
            <a:r>
              <a:rPr lang="en-US" dirty="0" smtClean="0"/>
              <a:t>There are a huge number of applications that also benefit from these observations</a:t>
            </a:r>
          </a:p>
          <a:p>
            <a:r>
              <a:rPr lang="en-US" dirty="0" smtClean="0"/>
              <a:t>There is excellent space-based heritage and recent testing on which to base such a mission</a:t>
            </a:r>
          </a:p>
          <a:p>
            <a:r>
              <a:rPr lang="en-US" dirty="0" smtClean="0"/>
              <a:t>A Ka-band Doppler scatterometer can do this as shown, and could be scaled up to do it better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ctrTitle"/>
          </p:nvPr>
        </p:nvSpPr>
        <p:spPr>
          <a:xfrm>
            <a:off x="368489" y="395786"/>
            <a:ext cx="8352429" cy="1470025"/>
          </a:xfrm>
        </p:spPr>
        <p:txBody>
          <a:bodyPr>
            <a:noAutofit/>
          </a:bodyPr>
          <a:lstStyle/>
          <a:p>
            <a:r>
              <a:rPr lang="en-US" sz="3600" dirty="0" smtClean="0"/>
              <a:t>WINDS AND CURRENTS MISSION</a:t>
            </a:r>
            <a:endParaRPr lang="en-US" sz="3600" dirty="0" smtClean="0">
              <a:latin typeface="Times New Roman" pitchFamily="18" charset="0"/>
              <a:cs typeface="Times New Roman" pitchFamily="18" charset="0"/>
            </a:endParaRPr>
          </a:p>
        </p:txBody>
      </p:sp>
      <p:sp>
        <p:nvSpPr>
          <p:cNvPr id="13314" name="Subtitle 4"/>
          <p:cNvSpPr>
            <a:spLocks noGrp="1"/>
          </p:cNvSpPr>
          <p:nvPr>
            <p:ph type="subTitle" idx="1"/>
          </p:nvPr>
        </p:nvSpPr>
        <p:spPr>
          <a:xfrm>
            <a:off x="179297" y="1371600"/>
            <a:ext cx="8775511" cy="4792717"/>
          </a:xfrm>
        </p:spPr>
        <p:txBody>
          <a:bodyPr>
            <a:normAutofit/>
          </a:bodyPr>
          <a:lstStyle/>
          <a:p>
            <a:r>
              <a:rPr lang="en-US" sz="2400" dirty="0" smtClean="0">
                <a:solidFill>
                  <a:schemeClr val="tx1"/>
                </a:solidFill>
              </a:rPr>
              <a:t>Mark A. Bourassa and </a:t>
            </a:r>
            <a:r>
              <a:rPr lang="en-US" sz="2400" dirty="0" err="1" smtClean="0">
                <a:solidFill>
                  <a:schemeClr val="tx1"/>
                </a:solidFill>
              </a:rPr>
              <a:t>Qi</a:t>
            </a:r>
            <a:r>
              <a:rPr lang="en-US" sz="2400" dirty="0" smtClean="0">
                <a:solidFill>
                  <a:schemeClr val="tx1"/>
                </a:solidFill>
              </a:rPr>
              <a:t> Shi</a:t>
            </a:r>
          </a:p>
          <a:p>
            <a:r>
              <a:rPr lang="en-US" sz="2400" dirty="0" smtClean="0"/>
              <a:t>With much of the modeled coupling shown here from </a:t>
            </a:r>
            <a:r>
              <a:rPr lang="en-US" sz="2400" dirty="0" err="1" smtClean="0"/>
              <a:t>Qi</a:t>
            </a:r>
            <a:r>
              <a:rPr lang="en-US" sz="2400" dirty="0" smtClean="0"/>
              <a:t> Shi</a:t>
            </a:r>
          </a:p>
          <a:p>
            <a:endParaRPr lang="en-US" sz="2400" dirty="0" smtClean="0"/>
          </a:p>
          <a:p>
            <a:r>
              <a:rPr lang="en-US" sz="2400" dirty="0" smtClean="0"/>
              <a:t>And a great deal of input from the Winds and Currents team:</a:t>
            </a:r>
          </a:p>
          <a:p>
            <a:r>
              <a:rPr lang="en-US" sz="2400" dirty="0" smtClean="0">
                <a:solidFill>
                  <a:schemeClr val="tx1"/>
                </a:solidFill>
              </a:rPr>
              <a:t>Ernesto Rodriguez, Dudley Chelton, Dmitry </a:t>
            </a:r>
            <a:r>
              <a:rPr lang="en-US" sz="2400" dirty="0" err="1" smtClean="0">
                <a:solidFill>
                  <a:schemeClr val="tx1"/>
                </a:solidFill>
              </a:rPr>
              <a:t>Dukhovskoy</a:t>
            </a:r>
            <a:r>
              <a:rPr lang="en-US" sz="2400" dirty="0" smtClean="0">
                <a:solidFill>
                  <a:schemeClr val="tx1"/>
                </a:solidFill>
              </a:rPr>
              <a:t>, </a:t>
            </a:r>
            <a:br>
              <a:rPr lang="en-US" sz="2400" dirty="0" smtClean="0">
                <a:solidFill>
                  <a:schemeClr val="tx1"/>
                </a:solidFill>
              </a:rPr>
            </a:br>
            <a:r>
              <a:rPr lang="en-US" sz="2400" dirty="0" smtClean="0">
                <a:solidFill>
                  <a:schemeClr val="tx1"/>
                </a:solidFill>
              </a:rPr>
              <a:t>Tom Farrar, M. Mar </a:t>
            </a:r>
            <a:r>
              <a:rPr lang="en-US" sz="2400" dirty="0" err="1" smtClean="0">
                <a:solidFill>
                  <a:schemeClr val="tx1"/>
                </a:solidFill>
              </a:rPr>
              <a:t>Flexas</a:t>
            </a:r>
            <a:r>
              <a:rPr lang="en-US" sz="2400" dirty="0" smtClean="0">
                <a:solidFill>
                  <a:schemeClr val="tx1"/>
                </a:solidFill>
              </a:rPr>
              <a:t>, Brian </a:t>
            </a:r>
            <a:r>
              <a:rPr lang="en-US" sz="2400" dirty="0" err="1" smtClean="0">
                <a:solidFill>
                  <a:schemeClr val="tx1"/>
                </a:solidFill>
              </a:rPr>
              <a:t>Haus</a:t>
            </a:r>
            <a:r>
              <a:rPr lang="en-US" sz="2400" dirty="0" smtClean="0">
                <a:solidFill>
                  <a:schemeClr val="tx1"/>
                </a:solidFill>
              </a:rPr>
              <a:t>, David Long, Rick Lumpkin, Thomas Kilpatrick, Nikolai </a:t>
            </a:r>
            <a:r>
              <a:rPr lang="en-US" sz="2400" dirty="0" err="1" smtClean="0">
                <a:solidFill>
                  <a:schemeClr val="tx1"/>
                </a:solidFill>
              </a:rPr>
              <a:t>Maxeminko</a:t>
            </a:r>
            <a:r>
              <a:rPr lang="en-US" sz="2400" dirty="0" smtClean="0">
                <a:solidFill>
                  <a:schemeClr val="tx1"/>
                </a:solidFill>
              </a:rPr>
              <a:t>, </a:t>
            </a:r>
            <a:r>
              <a:rPr lang="en-US" sz="2400" dirty="0" err="1" smtClean="0">
                <a:solidFill>
                  <a:schemeClr val="tx1"/>
                </a:solidFill>
              </a:rPr>
              <a:t>Dimitris</a:t>
            </a:r>
            <a:r>
              <a:rPr lang="en-US" sz="2400" dirty="0" smtClean="0">
                <a:solidFill>
                  <a:schemeClr val="tx1"/>
                </a:solidFill>
              </a:rPr>
              <a:t> </a:t>
            </a:r>
            <a:r>
              <a:rPr lang="en-US" sz="2400" dirty="0" err="1" smtClean="0">
                <a:solidFill>
                  <a:schemeClr val="tx1"/>
                </a:solidFill>
              </a:rPr>
              <a:t>Menemenlis</a:t>
            </a:r>
            <a:r>
              <a:rPr lang="en-US" sz="2400" dirty="0" smtClean="0">
                <a:solidFill>
                  <a:schemeClr val="tx1"/>
                </a:solidFill>
              </a:rPr>
              <a:t>, Steven L. Morey, Alexis </a:t>
            </a:r>
            <a:r>
              <a:rPr lang="en-US" sz="2400" dirty="0" err="1" smtClean="0">
                <a:solidFill>
                  <a:schemeClr val="tx1"/>
                </a:solidFill>
              </a:rPr>
              <a:t>Mouche</a:t>
            </a:r>
            <a:r>
              <a:rPr lang="en-US" sz="2400" dirty="0" smtClean="0">
                <a:solidFill>
                  <a:schemeClr val="tx1"/>
                </a:solidFill>
              </a:rPr>
              <a:t>, </a:t>
            </a:r>
            <a:r>
              <a:rPr lang="en-US" sz="2400" dirty="0" err="1" smtClean="0">
                <a:solidFill>
                  <a:schemeClr val="tx1"/>
                </a:solidFill>
              </a:rPr>
              <a:t>Dragana</a:t>
            </a:r>
            <a:r>
              <a:rPr lang="en-US" sz="2400" dirty="0" smtClean="0">
                <a:solidFill>
                  <a:schemeClr val="tx1"/>
                </a:solidFill>
              </a:rPr>
              <a:t> </a:t>
            </a:r>
            <a:r>
              <a:rPr lang="en-US" sz="2400" dirty="0" err="1" smtClean="0">
                <a:solidFill>
                  <a:schemeClr val="tx1"/>
                </a:solidFill>
              </a:rPr>
              <a:t>Perkovich</a:t>
            </a:r>
            <a:r>
              <a:rPr lang="en-US" sz="2400" dirty="0" smtClean="0">
                <a:solidFill>
                  <a:schemeClr val="tx1"/>
                </a:solidFill>
              </a:rPr>
              <a:t>, </a:t>
            </a:r>
          </a:p>
          <a:p>
            <a:r>
              <a:rPr lang="en-US" sz="2400" dirty="0" smtClean="0">
                <a:solidFill>
                  <a:schemeClr val="tx1"/>
                </a:solidFill>
              </a:rPr>
              <a:t>Roger </a:t>
            </a:r>
            <a:r>
              <a:rPr lang="en-US" sz="2400" dirty="0" err="1" smtClean="0">
                <a:solidFill>
                  <a:schemeClr val="tx1"/>
                </a:solidFill>
              </a:rPr>
              <a:t>Samelson</a:t>
            </a:r>
            <a:r>
              <a:rPr lang="en-US" sz="2400" dirty="0" smtClean="0">
                <a:solidFill>
                  <a:schemeClr val="tx1"/>
                </a:solidFill>
              </a:rPr>
              <a:t>, Bryan Styles, Andrew Thompson, </a:t>
            </a:r>
          </a:p>
          <a:p>
            <a:r>
              <a:rPr lang="en-US" sz="2400" dirty="0" smtClean="0">
                <a:solidFill>
                  <a:schemeClr val="tx1"/>
                </a:solidFill>
              </a:rPr>
              <a:t>Frank Wentz, and Shang-Ping </a:t>
            </a:r>
            <a:r>
              <a:rPr lang="en-US" sz="2400" dirty="0" err="1" smtClean="0">
                <a:solidFill>
                  <a:schemeClr val="tx1"/>
                </a:solidFill>
              </a:rPr>
              <a:t>Xie</a:t>
            </a:r>
            <a:endParaRPr lang="en-US" sz="2400" dirty="0" smtClean="0">
              <a:solidFill>
                <a:schemeClr val="tx1"/>
              </a:solidFill>
            </a:endParaRPr>
          </a:p>
          <a:p>
            <a:r>
              <a:rPr lang="en-US" sz="2400" dirty="0" smtClean="0"/>
              <a:t>&amp; the rest of the WaCM team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Wind and Current Mission Concept Goals</a:t>
            </a:r>
            <a:endParaRPr lang="en-US" dirty="0"/>
          </a:p>
        </p:txBody>
      </p:sp>
      <p:sp>
        <p:nvSpPr>
          <p:cNvPr id="3" name="Content Placeholder 2"/>
          <p:cNvSpPr>
            <a:spLocks noGrp="1"/>
          </p:cNvSpPr>
          <p:nvPr>
            <p:ph idx="1"/>
          </p:nvPr>
        </p:nvSpPr>
        <p:spPr/>
        <p:txBody>
          <a:bodyPr>
            <a:normAutofit/>
          </a:bodyPr>
          <a:lstStyle/>
          <a:p>
            <a:r>
              <a:rPr lang="en-US" dirty="0" smtClean="0"/>
              <a:t>The Winds and Currents Mission is a concept that has gone through a lot of testing and development</a:t>
            </a:r>
          </a:p>
          <a:p>
            <a:pPr lvl="1"/>
            <a:r>
              <a:rPr lang="en-US" dirty="0" smtClean="0"/>
              <a:t>We know it is feasible</a:t>
            </a:r>
          </a:p>
          <a:p>
            <a:r>
              <a:rPr lang="en-US" b="1" dirty="0" smtClean="0"/>
              <a:t>The goals</a:t>
            </a:r>
            <a:r>
              <a:rPr lang="en-US" dirty="0" smtClean="0"/>
              <a:t>:</a:t>
            </a:r>
          </a:p>
          <a:p>
            <a:pPr lvl="1"/>
            <a:r>
              <a:rPr lang="en-US" dirty="0" smtClean="0"/>
              <a:t>To make the first every measurements of ocean vector currents from space (two vector components at the same time)</a:t>
            </a:r>
          </a:p>
          <a:p>
            <a:pPr lvl="1"/>
            <a:r>
              <a:rPr lang="en-US" dirty="0" smtClean="0"/>
              <a:t>Simultaneously observe coincident ocean surface vector winds and currents (currents and winds at the same time and location)</a:t>
            </a:r>
          </a:p>
          <a:p>
            <a:pPr lvl="1"/>
            <a:r>
              <a:rPr lang="en-US" dirty="0" smtClean="0"/>
              <a:t>Measure with sufficient sampling density and accuracy to address a wide range of science questions and applications</a:t>
            </a:r>
          </a:p>
          <a:p>
            <a:r>
              <a:rPr lang="en-US" b="1" dirty="0" smtClean="0"/>
              <a:t>The approach</a:t>
            </a:r>
            <a:r>
              <a:rPr lang="en-US" dirty="0" smtClean="0"/>
              <a:t>:</a:t>
            </a:r>
          </a:p>
          <a:p>
            <a:pPr lvl="1"/>
            <a:r>
              <a:rPr lang="en-US" dirty="0" smtClean="0"/>
              <a:t>A Ka-band Doppler Scatterometer</a:t>
            </a:r>
          </a:p>
          <a:p>
            <a:pPr lvl="2"/>
            <a:r>
              <a:rPr lang="en-US" dirty="0" smtClean="0"/>
              <a:t>High resolution, very wide swath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Experimental design</a:t>
            </a:r>
            <a:endParaRPr lang="en-US" b="1" dirty="0"/>
          </a:p>
        </p:txBody>
      </p:sp>
      <p:sp>
        <p:nvSpPr>
          <p:cNvPr id="3" name="Content Placeholder 2"/>
          <p:cNvSpPr>
            <a:spLocks noGrp="1"/>
          </p:cNvSpPr>
          <p:nvPr>
            <p:ph idx="1"/>
          </p:nvPr>
        </p:nvSpPr>
        <p:spPr>
          <a:xfrm>
            <a:off x="651560" y="928206"/>
            <a:ext cx="8263840" cy="1586394"/>
          </a:xfrm>
        </p:spPr>
        <p:txBody>
          <a:bodyPr>
            <a:noAutofit/>
          </a:bodyPr>
          <a:lstStyle/>
          <a:p>
            <a:r>
              <a:rPr lang="en-US" sz="2400" dirty="0"/>
              <a:t>These experiments were designed to separate the ocean currents’ effect on the wind stress from the wave effect. The four experiments differ only in how wind stress is calculated in the bulk parameterization equation.  </a:t>
            </a:r>
          </a:p>
        </p:txBody>
      </p:sp>
      <p:pic>
        <p:nvPicPr>
          <p:cNvPr id="4" name="Picture 3" descr="Untitl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2590800"/>
            <a:ext cx="8577072" cy="3822192"/>
          </a:xfrm>
          <a:prstGeom prst="rect">
            <a:avLst/>
          </a:prstGeom>
        </p:spPr>
      </p:pic>
    </p:spTree>
    <p:extLst>
      <p:ext uri="{BB962C8B-B14F-4D97-AF65-F5344CB8AC3E}">
        <p14:creationId xmlns:p14="http://schemas.microsoft.com/office/powerpoint/2010/main" xmlns="" val="897680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9144000" cy="797417"/>
          </a:xfrm>
        </p:spPr>
        <p:txBody>
          <a:bodyPr>
            <a:normAutofit fontScale="90000"/>
          </a:bodyPr>
          <a:lstStyle/>
          <a:p>
            <a:pPr>
              <a:defRPr/>
            </a:pPr>
            <a:r>
              <a:rPr lang="en-US" dirty="0" smtClean="0">
                <a:cs typeface="+mj-cs"/>
              </a:rPr>
              <a:t>Bragg Wavelength Dependency on Wave Slope</a:t>
            </a:r>
          </a:p>
        </p:txBody>
      </p:sp>
      <p:pic>
        <p:nvPicPr>
          <p:cNvPr id="2" name="Picture 1" descr="bragg_wavelength_vs_theta.pdf"/>
          <p:cNvPicPr>
            <a:picLocks noChangeAspect="1"/>
          </p:cNvPicPr>
          <p:nvPr/>
        </p:nvPicPr>
        <p:blipFill>
          <a:blip r:embed="rId2">
            <a:extLst>
              <a:ext uri="{28A0092B-C50C-407E-A947-70E740481C1C}">
                <a14:useLocalDpi xmlns="" xmlns:a14="http://schemas.microsoft.com/office/drawing/2010/main"/>
              </a:ext>
            </a:extLst>
          </a:blip>
          <a:srcRect l="3714" t="7958" r="7692" b="5305"/>
          <a:stretch>
            <a:fillRect/>
          </a:stretch>
        </p:blipFill>
        <p:spPr>
          <a:xfrm>
            <a:off x="220717" y="945918"/>
            <a:ext cx="5265683" cy="5155324"/>
          </a:xfrm>
          <a:prstGeom prst="rect">
            <a:avLst/>
          </a:prstGeom>
        </p:spPr>
      </p:pic>
      <p:sp>
        <p:nvSpPr>
          <p:cNvPr id="5" name="TextBox 4"/>
          <p:cNvSpPr txBox="1"/>
          <p:nvPr/>
        </p:nvSpPr>
        <p:spPr>
          <a:xfrm>
            <a:off x="5715000" y="1064156"/>
            <a:ext cx="3276600" cy="4724400"/>
          </a:xfrm>
          <a:prstGeom prst="rect">
            <a:avLst/>
          </a:prstGeom>
          <a:noFill/>
        </p:spPr>
        <p:txBody>
          <a:bodyPr wrap="square" rtlCol="0">
            <a:normAutofit/>
          </a:bodyPr>
          <a:lstStyle/>
          <a:p>
            <a:r>
              <a:rPr lang="en-US" dirty="0" smtClean="0">
                <a:latin typeface="Times New Roman" pitchFamily="18" charset="0"/>
                <a:cs typeface="Times New Roman" pitchFamily="18" charset="0"/>
              </a:rPr>
              <a:t>Bragg wavelength for Ka-band is  ~0.8 cm</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dominant contributors to the radar scattering mechanism for WaCM will be capillary waves (technically ultra-gravity waves) at wavelengths of approximately 0.5cm.</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This wavelength is weakly dependent on incidence angles for incidence angles above 45</a:t>
            </a:r>
            <a:r>
              <a:rPr lang="en-US" baseline="30000" dirty="0" smtClean="0"/>
              <a:t>o</a:t>
            </a:r>
            <a:r>
              <a:rPr lang="en-US" dirty="0" smtClean="0"/>
              <a:t>.</a:t>
            </a:r>
            <a:endParaRPr lang="en-US" dirty="0"/>
          </a:p>
        </p:txBody>
      </p:sp>
    </p:spTree>
    <p:extLst>
      <p:ext uri="{BB962C8B-B14F-4D97-AF65-F5344CB8AC3E}">
        <p14:creationId xmlns="" xmlns:p14="http://schemas.microsoft.com/office/powerpoint/2010/main" val="298301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Winds and Currents Mission</a:t>
            </a:r>
            <a:br>
              <a:rPr lang="en-US" dirty="0" smtClean="0"/>
            </a:br>
            <a:r>
              <a:rPr lang="en-US" dirty="0" smtClean="0"/>
              <a:t> Expected Radial Velocity Error (for currents)</a:t>
            </a:r>
            <a:endParaRPr lang="en-US" dirty="0"/>
          </a:p>
        </p:txBody>
      </p:sp>
      <p:sp>
        <p:nvSpPr>
          <p:cNvPr id="8" name="TextBox 7"/>
          <p:cNvSpPr txBox="1"/>
          <p:nvPr/>
        </p:nvSpPr>
        <p:spPr>
          <a:xfrm>
            <a:off x="380999" y="4869968"/>
            <a:ext cx="4485311" cy="1200329"/>
          </a:xfrm>
          <a:prstGeom prst="rect">
            <a:avLst/>
          </a:prstGeom>
          <a:noFill/>
        </p:spPr>
        <p:txBody>
          <a:bodyPr wrap="square" rtlCol="0">
            <a:spAutoFit/>
          </a:bodyPr>
          <a:lstStyle/>
          <a:p>
            <a:r>
              <a:rPr lang="en-US" dirty="0" smtClean="0">
                <a:latin typeface="Times New Roman" pitchFamily="18" charset="0"/>
                <a:cs typeface="Times New Roman" pitchFamily="18" charset="0"/>
              </a:rPr>
              <a:t>Radial velocity error for a 5km x 5km radar footprint. Greyed-out area is not used for current retrieval (20% swath reduction, still achieves temporal coverage)</a:t>
            </a:r>
            <a:endParaRPr lang="en-US" dirty="0">
              <a:latin typeface="Times New Roman" pitchFamily="18" charset="0"/>
              <a:cs typeface="Times New Roman" pitchFamily="18" charset="0"/>
            </a:endParaRPr>
          </a:p>
        </p:txBody>
      </p:sp>
      <p:grpSp>
        <p:nvGrpSpPr>
          <p:cNvPr id="17" name="Group 17"/>
          <p:cNvGrpSpPr/>
          <p:nvPr/>
        </p:nvGrpSpPr>
        <p:grpSpPr>
          <a:xfrm>
            <a:off x="152400" y="1253312"/>
            <a:ext cx="8305800" cy="4876800"/>
            <a:chOff x="152400" y="1676400"/>
            <a:chExt cx="8305800" cy="4876800"/>
          </a:xfrm>
        </p:grpSpPr>
        <p:grpSp>
          <p:nvGrpSpPr>
            <p:cNvPr id="18" name="Group 16"/>
            <p:cNvGrpSpPr/>
            <p:nvPr/>
          </p:nvGrpSpPr>
          <p:grpSpPr>
            <a:xfrm>
              <a:off x="152400" y="1676400"/>
              <a:ext cx="4290301" cy="3657600"/>
              <a:chOff x="152400" y="1676400"/>
              <a:chExt cx="4290301" cy="3657600"/>
            </a:xfrm>
          </p:grpSpPr>
          <p:pic>
            <p:nvPicPr>
              <p:cNvPr id="4" name="Content Placeholder 3"/>
              <p:cNvPicPr>
                <a:picLocks noChangeAspect="1"/>
              </p:cNvPicPr>
              <p:nvPr/>
            </p:nvPicPr>
            <p:blipFill rotWithShape="1">
              <a:blip r:embed="rId2" cstate="screen">
                <a:extLst>
                  <a:ext uri="{28A0092B-C50C-407E-A947-70E740481C1C}">
                    <a14:useLocalDpi xmlns="" xmlns:a14="http://schemas.microsoft.com/office/drawing/2010/main"/>
                  </a:ext>
                </a:extLst>
              </a:blip>
              <a:srcRect l="-407"/>
              <a:stretch/>
            </p:blipFill>
            <p:spPr>
              <a:xfrm>
                <a:off x="152400" y="1676400"/>
                <a:ext cx="4290301" cy="3657600"/>
              </a:xfrm>
              <a:prstGeom prst="rect">
                <a:avLst/>
              </a:prstGeom>
            </p:spPr>
          </p:pic>
          <p:sp>
            <p:nvSpPr>
              <p:cNvPr id="16" name="Rectangle 15"/>
              <p:cNvSpPr/>
              <p:nvPr/>
            </p:nvSpPr>
            <p:spPr bwMode="auto">
              <a:xfrm>
                <a:off x="4038600" y="1905000"/>
                <a:ext cx="228600" cy="32004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charset="0"/>
                  <a:ea typeface="ＭＳ Ｐゴシック" charset="0"/>
                </a:endParaRPr>
              </a:p>
            </p:txBody>
          </p:sp>
        </p:grpSp>
        <p:cxnSp>
          <p:nvCxnSpPr>
            <p:cNvPr id="6" name="Straight Connector 5"/>
            <p:cNvCxnSpPr/>
            <p:nvPr/>
          </p:nvCxnSpPr>
          <p:spPr bwMode="auto">
            <a:xfrm>
              <a:off x="533400" y="3733800"/>
              <a:ext cx="3200400" cy="0"/>
            </a:xfrm>
            <a:prstGeom prst="line">
              <a:avLst/>
            </a:prstGeom>
            <a:solidFill>
              <a:schemeClr val="accent1"/>
            </a:solidFill>
            <a:ln w="38100"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8"/>
            <p:cNvSpPr/>
            <p:nvPr/>
          </p:nvSpPr>
          <p:spPr bwMode="auto">
            <a:xfrm>
              <a:off x="2362200" y="2057400"/>
              <a:ext cx="1295400" cy="2895600"/>
            </a:xfrm>
            <a:prstGeom prst="rect">
              <a:avLst/>
            </a:prstGeom>
            <a:solidFill>
              <a:schemeClr val="bg1">
                <a:lumMod val="50000"/>
                <a:alpha val="79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Helvetica" charset="0"/>
                <a:ea typeface="ＭＳ Ｐゴシック" charset="0"/>
              </a:endParaRPr>
            </a:p>
          </p:txBody>
        </p:sp>
        <p:sp>
          <p:nvSpPr>
            <p:cNvPr id="7" name="TextBox 6"/>
            <p:cNvSpPr txBox="1"/>
            <p:nvPr/>
          </p:nvSpPr>
          <p:spPr>
            <a:xfrm>
              <a:off x="533400" y="3319046"/>
              <a:ext cx="2179904" cy="338554"/>
            </a:xfrm>
            <a:prstGeom prst="rect">
              <a:avLst/>
            </a:prstGeom>
            <a:noFill/>
          </p:spPr>
          <p:txBody>
            <a:bodyPr wrap="none" rtlCol="0">
              <a:spAutoFit/>
            </a:bodyPr>
            <a:lstStyle/>
            <a:p>
              <a:r>
                <a:rPr lang="en-US" dirty="0" smtClean="0">
                  <a:solidFill>
                    <a:schemeClr val="bg1"/>
                  </a:solidFill>
                </a:rPr>
                <a:t>7 m/s Wind CBE SNR</a:t>
              </a:r>
              <a:endParaRPr lang="en-US" dirty="0">
                <a:solidFill>
                  <a:schemeClr val="bg1"/>
                </a:solidFill>
              </a:endParaRPr>
            </a:p>
          </p:txBody>
        </p:sp>
        <p:sp>
          <p:nvSpPr>
            <p:cNvPr id="10" name="TextBox 9"/>
            <p:cNvSpPr txBox="1"/>
            <p:nvPr/>
          </p:nvSpPr>
          <p:spPr>
            <a:xfrm>
              <a:off x="4495800" y="1676400"/>
              <a:ext cx="3962400" cy="4876800"/>
            </a:xfrm>
            <a:prstGeom prst="rect">
              <a:avLst/>
            </a:prstGeom>
            <a:noFill/>
          </p:spPr>
          <p:txBody>
            <a:bodyPr wrap="square" rtlCol="0">
              <a:normAutofit/>
            </a:bodyPr>
            <a:lstStyle/>
            <a:p>
              <a:pPr marL="342900" indent="-342900">
                <a:buFont typeface="Wingdings" pitchFamily="2" charset="2"/>
                <a:buChar char="Ø"/>
              </a:pPr>
              <a:r>
                <a:rPr lang="en-US" sz="2000" dirty="0" smtClean="0">
                  <a:latin typeface="Times New Roman" pitchFamily="18" charset="0"/>
                  <a:cs typeface="Times New Roman" pitchFamily="18" charset="0"/>
                </a:rPr>
                <a:t>Measurement requirement is for 0.5 m/s velocity random component error for footprints of 5km x 5km</a:t>
              </a:r>
            </a:p>
            <a:p>
              <a:pPr marL="342900" indent="-342900">
                <a:buFont typeface="Wingdings" pitchFamily="2" charset="2"/>
                <a:buChar char="Ø"/>
              </a:pPr>
              <a:r>
                <a:rPr lang="en-US" sz="2000" dirty="0" smtClean="0">
                  <a:latin typeface="Times New Roman" pitchFamily="18" charset="0"/>
                  <a:cs typeface="Times New Roman" pitchFamily="18" charset="0"/>
                </a:rPr>
                <a:t>Estimates of radial velocity error shows that this can be achieved as long as signal to noise ratio is high enough</a:t>
              </a:r>
            </a:p>
            <a:p>
              <a:pPr marL="800100" lvl="1" indent="-342900">
                <a:buFont typeface="Wingdings" pitchFamily="2" charset="2"/>
                <a:buChar char="Ø"/>
              </a:pPr>
              <a:r>
                <a:rPr lang="en-US" sz="2000" dirty="0" smtClean="0">
                  <a:latin typeface="Times New Roman" pitchFamily="18" charset="0"/>
                  <a:cs typeface="Times New Roman" pitchFamily="18" charset="0"/>
                </a:rPr>
                <a:t>Current error budget for winds &gt; 5m/s</a:t>
              </a:r>
            </a:p>
            <a:p>
              <a:pPr marL="800100" lvl="1" indent="-342900">
                <a:buFont typeface="Wingdings" pitchFamily="2" charset="2"/>
                <a:buChar char="Ø"/>
              </a:pPr>
              <a:r>
                <a:rPr lang="en-US" sz="2000" dirty="0" smtClean="0">
                  <a:latin typeface="Times New Roman" pitchFamily="18" charset="0"/>
                  <a:cs typeface="Times New Roman" pitchFamily="18" charset="0"/>
                </a:rPr>
                <a:t>Performance degradation is graceful with SNR</a:t>
              </a:r>
              <a:endParaRPr lang="en-US" sz="2000" dirty="0">
                <a:latin typeface="Times New Roman" pitchFamily="18" charset="0"/>
                <a:cs typeface="Times New Roman" pitchFamily="18" charset="0"/>
              </a:endParaRPr>
            </a:p>
          </p:txBody>
        </p:sp>
      </p:grpSp>
      <p:sp>
        <p:nvSpPr>
          <p:cNvPr id="11" name="TextBox 10"/>
          <p:cNvSpPr txBox="1"/>
          <p:nvPr/>
        </p:nvSpPr>
        <p:spPr>
          <a:xfrm>
            <a:off x="3962400" y="4041377"/>
            <a:ext cx="398592" cy="276999"/>
          </a:xfrm>
          <a:prstGeom prst="rect">
            <a:avLst/>
          </a:prstGeom>
          <a:noFill/>
        </p:spPr>
        <p:txBody>
          <a:bodyPr wrap="none" rtlCol="0">
            <a:spAutoFit/>
          </a:bodyPr>
          <a:lstStyle/>
          <a:p>
            <a:r>
              <a:rPr lang="en-US" sz="1200" dirty="0" smtClean="0"/>
              <a:t>0.3</a:t>
            </a:r>
            <a:endParaRPr lang="en-US" sz="1200" dirty="0"/>
          </a:p>
        </p:txBody>
      </p:sp>
      <p:sp>
        <p:nvSpPr>
          <p:cNvPr id="12" name="TextBox 11"/>
          <p:cNvSpPr txBox="1"/>
          <p:nvPr/>
        </p:nvSpPr>
        <p:spPr>
          <a:xfrm>
            <a:off x="3962400" y="1727576"/>
            <a:ext cx="398592" cy="276999"/>
          </a:xfrm>
          <a:prstGeom prst="rect">
            <a:avLst/>
          </a:prstGeom>
          <a:noFill/>
        </p:spPr>
        <p:txBody>
          <a:bodyPr wrap="none" rtlCol="0">
            <a:spAutoFit/>
          </a:bodyPr>
          <a:lstStyle/>
          <a:p>
            <a:r>
              <a:rPr lang="en-US" sz="1200" dirty="0" smtClean="0"/>
              <a:t>1.8</a:t>
            </a:r>
            <a:endParaRPr lang="en-US" sz="1200" dirty="0"/>
          </a:p>
        </p:txBody>
      </p:sp>
      <p:sp>
        <p:nvSpPr>
          <p:cNvPr id="13" name="TextBox 12"/>
          <p:cNvSpPr txBox="1"/>
          <p:nvPr/>
        </p:nvSpPr>
        <p:spPr>
          <a:xfrm>
            <a:off x="3944808" y="2260976"/>
            <a:ext cx="398592" cy="276999"/>
          </a:xfrm>
          <a:prstGeom prst="rect">
            <a:avLst/>
          </a:prstGeom>
          <a:noFill/>
        </p:spPr>
        <p:txBody>
          <a:bodyPr wrap="none" rtlCol="0">
            <a:spAutoFit/>
          </a:bodyPr>
          <a:lstStyle/>
          <a:p>
            <a:r>
              <a:rPr lang="en-US" sz="1200" dirty="0" smtClean="0"/>
              <a:t>1.2</a:t>
            </a:r>
            <a:endParaRPr lang="en-US" sz="1200" dirty="0"/>
          </a:p>
        </p:txBody>
      </p:sp>
      <p:sp>
        <p:nvSpPr>
          <p:cNvPr id="14" name="TextBox 13"/>
          <p:cNvSpPr txBox="1"/>
          <p:nvPr/>
        </p:nvSpPr>
        <p:spPr>
          <a:xfrm>
            <a:off x="3962400" y="2870576"/>
            <a:ext cx="398592" cy="276999"/>
          </a:xfrm>
          <a:prstGeom prst="rect">
            <a:avLst/>
          </a:prstGeom>
          <a:noFill/>
        </p:spPr>
        <p:txBody>
          <a:bodyPr wrap="none" rtlCol="0">
            <a:spAutoFit/>
          </a:bodyPr>
          <a:lstStyle/>
          <a:p>
            <a:r>
              <a:rPr lang="en-US" sz="1200" dirty="0" smtClean="0"/>
              <a:t>0.9</a:t>
            </a:r>
            <a:endParaRPr lang="en-US" sz="1200" dirty="0"/>
          </a:p>
        </p:txBody>
      </p:sp>
      <p:sp>
        <p:nvSpPr>
          <p:cNvPr id="15" name="TextBox 14"/>
          <p:cNvSpPr txBox="1"/>
          <p:nvPr/>
        </p:nvSpPr>
        <p:spPr>
          <a:xfrm>
            <a:off x="3962400" y="3431777"/>
            <a:ext cx="398592" cy="276999"/>
          </a:xfrm>
          <a:prstGeom prst="rect">
            <a:avLst/>
          </a:prstGeom>
          <a:noFill/>
        </p:spPr>
        <p:txBody>
          <a:bodyPr wrap="none" rtlCol="0">
            <a:spAutoFit/>
          </a:bodyPr>
          <a:lstStyle/>
          <a:p>
            <a:r>
              <a:rPr lang="en-US" sz="1200" dirty="0" smtClean="0"/>
              <a:t>0.6</a:t>
            </a:r>
            <a:endParaRPr lang="en-US" sz="1200" dirty="0"/>
          </a:p>
        </p:txBody>
      </p:sp>
    </p:spTree>
    <p:extLst>
      <p:ext uri="{BB962C8B-B14F-4D97-AF65-F5344CB8AC3E}">
        <p14:creationId xmlns="" xmlns:p14="http://schemas.microsoft.com/office/powerpoint/2010/main" val="2104011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With Respect to SWOT</a:t>
            </a:r>
            <a:endParaRPr lang="en-US" dirty="0"/>
          </a:p>
        </p:txBody>
      </p:sp>
      <p:sp>
        <p:nvSpPr>
          <p:cNvPr id="3" name="Content Placeholder 2"/>
          <p:cNvSpPr>
            <a:spLocks noGrp="1"/>
          </p:cNvSpPr>
          <p:nvPr>
            <p:ph idx="1"/>
          </p:nvPr>
        </p:nvSpPr>
        <p:spPr>
          <a:xfrm>
            <a:off x="6203990" y="915337"/>
            <a:ext cx="2940010" cy="5548521"/>
          </a:xfrm>
        </p:spPr>
        <p:txBody>
          <a:bodyPr>
            <a:normAutofit/>
          </a:bodyPr>
          <a:lstStyle/>
          <a:p>
            <a:r>
              <a:rPr lang="en-US" dirty="0" smtClean="0"/>
              <a:t>Actual surface current rather than a geostrophic current (a surface current inferred from incorrect physical assumptions)</a:t>
            </a:r>
          </a:p>
          <a:p>
            <a:r>
              <a:rPr lang="en-US" dirty="0" smtClean="0"/>
              <a:t>Vector winds (stress)</a:t>
            </a:r>
          </a:p>
          <a:p>
            <a:r>
              <a:rPr lang="en-US" dirty="0" smtClean="0"/>
              <a:t>Noisier currents for single overpass</a:t>
            </a:r>
          </a:p>
          <a:p>
            <a:r>
              <a:rPr lang="en-US" dirty="0" smtClean="0"/>
              <a:t>Much better sampling</a:t>
            </a:r>
          </a:p>
          <a:p>
            <a:r>
              <a:rPr lang="en-US" dirty="0" smtClean="0"/>
              <a:t>Combining to result in more accurate currents.</a:t>
            </a:r>
            <a:endParaRPr lang="en-US" dirty="0"/>
          </a:p>
        </p:txBody>
      </p:sp>
      <p:pic>
        <p:nvPicPr>
          <p:cNvPr id="4" name="Picture 2"/>
          <p:cNvPicPr>
            <a:picLocks noChangeAspect="1" noChangeArrowheads="1"/>
          </p:cNvPicPr>
          <p:nvPr/>
        </p:nvPicPr>
        <p:blipFill>
          <a:blip r:embed="rId2"/>
          <a:srcRect l="22237" t="18657" r="19337" b="7276"/>
          <a:stretch>
            <a:fillRect/>
          </a:stretch>
        </p:blipFill>
        <p:spPr bwMode="auto">
          <a:xfrm>
            <a:off x="0" y="900751"/>
            <a:ext cx="6203990" cy="442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a:t>
            </a:r>
            <a:endParaRPr lang="en-US" dirty="0"/>
          </a:p>
        </p:txBody>
      </p:sp>
      <p:sp>
        <p:nvSpPr>
          <p:cNvPr id="3" name="Content Placeholder 2"/>
          <p:cNvSpPr>
            <a:spLocks noGrp="1"/>
          </p:cNvSpPr>
          <p:nvPr>
            <p:ph idx="1"/>
          </p:nvPr>
        </p:nvSpPr>
        <p:spPr/>
        <p:txBody>
          <a:bodyPr/>
          <a:lstStyle/>
          <a:p>
            <a:r>
              <a:rPr lang="en-US" dirty="0" smtClean="0"/>
              <a:t>Air/sea coupling (forcing and response) has physics that </a:t>
            </a:r>
            <a:r>
              <a:rPr lang="en-US" i="1" dirty="0" smtClean="0"/>
              <a:t>should </a:t>
            </a:r>
            <a:r>
              <a:rPr lang="en-US" dirty="0" smtClean="0"/>
              <a:t>be parameterized with time averaged motions relative to the surface current</a:t>
            </a:r>
          </a:p>
          <a:p>
            <a:r>
              <a:rPr lang="en-US" dirty="0" smtClean="0"/>
              <a:t>We don’t measure a true surface current</a:t>
            </a:r>
          </a:p>
          <a:p>
            <a:pPr lvl="1"/>
            <a:r>
              <a:rPr lang="en-US" dirty="0" smtClean="0"/>
              <a:t>Drifting buoys are </a:t>
            </a:r>
            <a:r>
              <a:rPr lang="en-US" dirty="0" err="1" smtClean="0"/>
              <a:t>drogued</a:t>
            </a:r>
            <a:r>
              <a:rPr lang="en-US" dirty="0" smtClean="0"/>
              <a:t> at a depth of 15m</a:t>
            </a:r>
          </a:p>
          <a:p>
            <a:pPr lvl="1"/>
            <a:r>
              <a:rPr lang="en-US" dirty="0" smtClean="0"/>
              <a:t>ARGO does not measure within 5m of the surface, and sampling is far too sparse</a:t>
            </a:r>
          </a:p>
          <a:p>
            <a:pPr lvl="1"/>
            <a:r>
              <a:rPr lang="en-US" dirty="0" smtClean="0"/>
              <a:t>Altimetry provides a geostrophic current, but that appears to be substantially different from a surface current for many applications</a:t>
            </a:r>
          </a:p>
          <a:p>
            <a:pPr lvl="1"/>
            <a:r>
              <a:rPr lang="en-US" dirty="0" smtClean="0"/>
              <a:t>Coastal radar </a:t>
            </a:r>
            <a:r>
              <a:rPr lang="en-US" i="1" dirty="0" smtClean="0"/>
              <a:t>might</a:t>
            </a:r>
            <a:r>
              <a:rPr lang="en-US" dirty="0" smtClean="0"/>
              <a:t> work near the coast</a:t>
            </a:r>
          </a:p>
          <a:p>
            <a:r>
              <a:rPr lang="en-US" dirty="0" smtClean="0"/>
              <a:t>Models of the near surface current are hugely different in their vertical profiles of current</a:t>
            </a:r>
          </a:p>
          <a:p>
            <a:pPr lvl="1"/>
            <a:r>
              <a:rPr lang="en-US" dirty="0" smtClean="0"/>
              <a:t>Knowing the surface current will help figure out the physics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Objectives for Model-Based Test</a:t>
            </a:r>
            <a:endParaRPr lang="en-US" sz="3200" dirty="0"/>
          </a:p>
        </p:txBody>
      </p:sp>
      <p:sp>
        <p:nvSpPr>
          <p:cNvPr id="3" name="Content Placeholder 2"/>
          <p:cNvSpPr>
            <a:spLocks noGrp="1"/>
          </p:cNvSpPr>
          <p:nvPr>
            <p:ph idx="1"/>
          </p:nvPr>
        </p:nvSpPr>
        <p:spPr>
          <a:xfrm>
            <a:off x="457200" y="1219200"/>
            <a:ext cx="8229600" cy="4525963"/>
          </a:xfrm>
        </p:spPr>
        <p:txBody>
          <a:bodyPr>
            <a:normAutofit/>
          </a:bodyPr>
          <a:lstStyle/>
          <a:p>
            <a:r>
              <a:rPr lang="en-US" dirty="0"/>
              <a:t>D</a:t>
            </a:r>
            <a:r>
              <a:rPr lang="en-US" dirty="0" smtClean="0"/>
              <a:t>evelop a novel two-way coupled modeling system that include</a:t>
            </a:r>
            <a:r>
              <a:rPr lang="en-US" altLang="zh-CN" dirty="0" smtClean="0"/>
              <a:t>s</a:t>
            </a:r>
            <a:r>
              <a:rPr lang="en-US" dirty="0" smtClean="0"/>
              <a:t> ocean current and wind stress coupling based on the Coupled-Ocean-Atmosphere-Wave-Sediment Transport Modeling System (COAWST)</a:t>
            </a:r>
          </a:p>
          <a:p>
            <a:endParaRPr lang="en-US" dirty="0" smtClean="0"/>
          </a:p>
          <a:p>
            <a:r>
              <a:rPr lang="en-US" dirty="0"/>
              <a:t>Examine the impact of ocean </a:t>
            </a:r>
            <a:r>
              <a:rPr lang="en-US" dirty="0" smtClean="0"/>
              <a:t>currents and waves </a:t>
            </a:r>
            <a:r>
              <a:rPr lang="en-US" dirty="0"/>
              <a:t>on </a:t>
            </a:r>
            <a:r>
              <a:rPr lang="en-US" dirty="0" smtClean="0"/>
              <a:t>ocean and atmospheric simulations</a:t>
            </a:r>
          </a:p>
          <a:p>
            <a:endParaRPr lang="en-US" dirty="0"/>
          </a:p>
          <a:p>
            <a:r>
              <a:rPr lang="en-US" dirty="0" smtClean="0"/>
              <a:t>Explore the feedback mechanisms and dominant physical processes in coupling wind stress to ocean currents and waves</a:t>
            </a:r>
          </a:p>
          <a:p>
            <a:endParaRPr lang="en-US" sz="2400" dirty="0"/>
          </a:p>
        </p:txBody>
      </p:sp>
    </p:spTree>
    <p:extLst>
      <p:ext uri="{BB962C8B-B14F-4D97-AF65-F5344CB8AC3E}">
        <p14:creationId xmlns:p14="http://schemas.microsoft.com/office/powerpoint/2010/main" xmlns="" val="140788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Coupling Among Three Modeling Components</a:t>
            </a:r>
            <a:endParaRPr lang="en-US" dirty="0"/>
          </a:p>
        </p:txBody>
      </p:sp>
      <p:grpSp>
        <p:nvGrpSpPr>
          <p:cNvPr id="4" name="Group 3"/>
          <p:cNvGrpSpPr/>
          <p:nvPr/>
        </p:nvGrpSpPr>
        <p:grpSpPr>
          <a:xfrm>
            <a:off x="630622" y="1006351"/>
            <a:ext cx="7753284" cy="3675993"/>
            <a:chOff x="1219200" y="2004648"/>
            <a:chExt cx="7164705" cy="3100752"/>
          </a:xfrm>
        </p:grpSpPr>
        <p:sp>
          <p:nvSpPr>
            <p:cNvPr id="6" name="Rounded Rectangle 5"/>
            <p:cNvSpPr/>
            <p:nvPr/>
          </p:nvSpPr>
          <p:spPr>
            <a:xfrm>
              <a:off x="1295400" y="2314575"/>
              <a:ext cx="19019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Ocean</a:t>
              </a:r>
            </a:p>
            <a:p>
              <a:pPr algn="ctr"/>
              <a:r>
                <a:rPr lang="en-US" sz="2000" dirty="0" smtClean="0"/>
                <a:t>(ROMS)</a:t>
              </a:r>
              <a:endParaRPr lang="en-US" sz="2000" dirty="0"/>
            </a:p>
          </p:txBody>
        </p:sp>
        <p:sp>
          <p:nvSpPr>
            <p:cNvPr id="9" name="Rounded Rectangle 8"/>
            <p:cNvSpPr/>
            <p:nvPr/>
          </p:nvSpPr>
          <p:spPr>
            <a:xfrm>
              <a:off x="1298448" y="4191000"/>
              <a:ext cx="190195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Wave</a:t>
              </a:r>
            </a:p>
            <a:p>
              <a:pPr algn="ctr"/>
              <a:r>
                <a:rPr lang="en-US" sz="2000" dirty="0" smtClean="0"/>
                <a:t>(SWAN)</a:t>
              </a:r>
              <a:endParaRPr lang="en-US" sz="2000" dirty="0"/>
            </a:p>
          </p:txBody>
        </p:sp>
        <p:sp>
          <p:nvSpPr>
            <p:cNvPr id="10" name="Rounded Rectangle 9"/>
            <p:cNvSpPr/>
            <p:nvPr/>
          </p:nvSpPr>
          <p:spPr>
            <a:xfrm>
              <a:off x="5915025" y="2362200"/>
              <a:ext cx="2468880" cy="2651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Atmosphere</a:t>
              </a:r>
            </a:p>
            <a:p>
              <a:pPr algn="ctr"/>
              <a:r>
                <a:rPr lang="en-US" sz="2000" dirty="0" smtClean="0"/>
                <a:t>(WRF)</a:t>
              </a:r>
            </a:p>
            <a:p>
              <a:pPr algn="ctr"/>
              <a:endParaRPr lang="en-US" sz="2000" dirty="0">
                <a:solidFill>
                  <a:srgbClr val="990033"/>
                </a:solidFill>
              </a:endParaRPr>
            </a:p>
            <a:p>
              <a:pPr algn="ctr"/>
              <a:endParaRPr lang="en-US" sz="2400" dirty="0" smtClean="0">
                <a:solidFill>
                  <a:srgbClr val="990033"/>
                </a:solidFill>
              </a:endParaRPr>
            </a:p>
          </p:txBody>
        </p:sp>
        <p:cxnSp>
          <p:nvCxnSpPr>
            <p:cNvPr id="14" name="Straight Arrow Connector 13"/>
            <p:cNvCxnSpPr/>
            <p:nvPr/>
          </p:nvCxnSpPr>
          <p:spPr>
            <a:xfrm flipH="1">
              <a:off x="3276599" y="4476750"/>
              <a:ext cx="2438401" cy="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012153" y="4171951"/>
              <a:ext cx="3048411" cy="400049"/>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10</a:t>
              </a:r>
              <a:r>
                <a:rPr lang="en-US" sz="1600" dirty="0">
                  <a:solidFill>
                    <a:schemeClr val="tx1"/>
                  </a:solidFill>
                </a:rPr>
                <a:t>-</a:t>
              </a:r>
              <a:r>
                <a:rPr lang="en-US" sz="1600" dirty="0" smtClean="0">
                  <a:solidFill>
                    <a:schemeClr val="tx1"/>
                  </a:solidFill>
                </a:rPr>
                <a:t>meter wind </a:t>
              </a:r>
              <a:r>
                <a:rPr lang="en-US" sz="1600" dirty="0" err="1" smtClean="0">
                  <a:solidFill>
                    <a:srgbClr val="FF0000"/>
                  </a:solidFill>
                </a:rPr>
                <a:t>wrt</a:t>
              </a:r>
              <a:r>
                <a:rPr lang="en-US" sz="1600" dirty="0" smtClean="0">
                  <a:solidFill>
                    <a:srgbClr val="FF0000"/>
                  </a:solidFill>
                </a:rPr>
                <a:t> Surface Current</a:t>
              </a:r>
              <a:endParaRPr lang="en-US" sz="1600" dirty="0">
                <a:solidFill>
                  <a:srgbClr val="FF0000"/>
                </a:solidFill>
              </a:endParaRPr>
            </a:p>
          </p:txBody>
        </p:sp>
        <p:cxnSp>
          <p:nvCxnSpPr>
            <p:cNvPr id="37" name="Straight Arrow Connector 36"/>
            <p:cNvCxnSpPr/>
            <p:nvPr/>
          </p:nvCxnSpPr>
          <p:spPr>
            <a:xfrm>
              <a:off x="2133600" y="3352800"/>
              <a:ext cx="0" cy="76200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362200" y="3329941"/>
              <a:ext cx="0" cy="76200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276599" y="2667000"/>
              <a:ext cx="2438401" cy="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3319461" y="2886075"/>
              <a:ext cx="2409825" cy="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895600" y="2004648"/>
              <a:ext cx="3362325" cy="619125"/>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Wind stress, Surface heat fluxes</a:t>
              </a:r>
            </a:p>
            <a:p>
              <a:pPr algn="ctr"/>
              <a:r>
                <a:rPr lang="en-US" sz="1600" dirty="0" smtClean="0">
                  <a:solidFill>
                    <a:schemeClr val="tx1"/>
                  </a:solidFill>
                </a:rPr>
                <a:t>Radiation, Precipitation,</a:t>
              </a:r>
            </a:p>
            <a:p>
              <a:pPr algn="ctr"/>
              <a:r>
                <a:rPr lang="en-US" sz="1600" dirty="0" smtClean="0">
                  <a:solidFill>
                    <a:schemeClr val="tx1"/>
                  </a:solidFill>
                </a:rPr>
                <a:t> Sea level </a:t>
              </a:r>
              <a:r>
                <a:rPr lang="en-US" sz="1600" dirty="0">
                  <a:solidFill>
                    <a:schemeClr val="tx1"/>
                  </a:solidFill>
                </a:rPr>
                <a:t>p</a:t>
              </a:r>
              <a:r>
                <a:rPr lang="en-US" sz="1600" dirty="0" smtClean="0">
                  <a:solidFill>
                    <a:schemeClr val="tx1"/>
                  </a:solidFill>
                </a:rPr>
                <a:t>ressure</a:t>
              </a:r>
              <a:endParaRPr lang="en-US" sz="1600" dirty="0">
                <a:solidFill>
                  <a:schemeClr val="tx1"/>
                </a:solidFill>
              </a:endParaRPr>
            </a:p>
          </p:txBody>
        </p:sp>
        <p:sp>
          <p:nvSpPr>
            <p:cNvPr id="45" name="Rounded Rectangle 44"/>
            <p:cNvSpPr/>
            <p:nvPr/>
          </p:nvSpPr>
          <p:spPr>
            <a:xfrm>
              <a:off x="1219200" y="3358516"/>
              <a:ext cx="1003173" cy="581025"/>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Surface currents</a:t>
              </a:r>
            </a:p>
          </p:txBody>
        </p:sp>
        <p:sp>
          <p:nvSpPr>
            <p:cNvPr id="46" name="Rounded Rectangle 45"/>
            <p:cNvSpPr/>
            <p:nvPr/>
          </p:nvSpPr>
          <p:spPr>
            <a:xfrm>
              <a:off x="2368677" y="3434716"/>
              <a:ext cx="1441323" cy="581025"/>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 Wave length, height, period and direction </a:t>
              </a:r>
              <a:endParaRPr lang="en-US" sz="1050" dirty="0">
                <a:solidFill>
                  <a:schemeClr val="tx1"/>
                </a:solidFill>
              </a:endParaRPr>
            </a:p>
          </p:txBody>
        </p:sp>
      </p:grpSp>
      <p:sp>
        <p:nvSpPr>
          <p:cNvPr id="3" name="Rectangle 2"/>
          <p:cNvSpPr/>
          <p:nvPr/>
        </p:nvSpPr>
        <p:spPr>
          <a:xfrm>
            <a:off x="1228725" y="4800600"/>
            <a:ext cx="7067550" cy="1200329"/>
          </a:xfrm>
          <a:prstGeom prst="rect">
            <a:avLst/>
          </a:prstGeom>
          <a:noFill/>
        </p:spPr>
        <p:txBody>
          <a:bodyPr wrap="square">
            <a:spAutoFit/>
          </a:bodyPr>
          <a:lstStyle/>
          <a:p>
            <a:pPr algn="just"/>
            <a:r>
              <a:rPr lang="en-US" sz="2400" dirty="0" smtClean="0"/>
              <a:t>Atmospheric, ocean and wave models are </a:t>
            </a:r>
            <a:r>
              <a:rPr lang="en-US" sz="2400" dirty="0"/>
              <a:t>synchronized every 10 </a:t>
            </a:r>
            <a:r>
              <a:rPr lang="en-US" sz="2400" dirty="0" smtClean="0"/>
              <a:t>minutes </a:t>
            </a:r>
            <a:r>
              <a:rPr lang="en-US" sz="2400" dirty="0"/>
              <a:t>to exchange data fields </a:t>
            </a:r>
            <a:r>
              <a:rPr lang="en-US" sz="2400" dirty="0" smtClean="0"/>
              <a:t>through </a:t>
            </a:r>
            <a:r>
              <a:rPr lang="en-US" sz="2400" dirty="0"/>
              <a:t>the </a:t>
            </a:r>
            <a:r>
              <a:rPr lang="en-US" sz="2400" dirty="0" smtClean="0"/>
              <a:t>Model Coupling Toolkit (MCT).</a:t>
            </a:r>
            <a:endParaRPr lang="en-US" sz="2400" dirty="0"/>
          </a:p>
        </p:txBody>
      </p:sp>
      <p:sp>
        <p:nvSpPr>
          <p:cNvPr id="21" name="Rounded Rectangle 20"/>
          <p:cNvSpPr/>
          <p:nvPr/>
        </p:nvSpPr>
        <p:spPr>
          <a:xfrm>
            <a:off x="3076575" y="4173892"/>
            <a:ext cx="2667000" cy="400049"/>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Wave height and wave length</a:t>
            </a:r>
          </a:p>
        </p:txBody>
      </p:sp>
      <p:cxnSp>
        <p:nvCxnSpPr>
          <p:cNvPr id="22" name="Straight Arrow Connector 21"/>
          <p:cNvCxnSpPr/>
          <p:nvPr/>
        </p:nvCxnSpPr>
        <p:spPr>
          <a:xfrm>
            <a:off x="2857036" y="4114800"/>
            <a:ext cx="2638715" cy="0"/>
          </a:xfrm>
          <a:prstGeom prst="straightConnector1">
            <a:avLst/>
          </a:prstGeom>
          <a:ln w="28575" cmpd="sng">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303120" y="2165676"/>
            <a:ext cx="2000250" cy="400049"/>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Surface currents </a:t>
            </a:r>
            <a:endParaRPr lang="en-US" sz="1600" b="1" dirty="0">
              <a:solidFill>
                <a:srgbClr val="FF0000"/>
              </a:solidFill>
            </a:endParaRPr>
          </a:p>
        </p:txBody>
      </p:sp>
      <p:sp>
        <p:nvSpPr>
          <p:cNvPr id="28" name="Rounded Rectangle 27"/>
          <p:cNvSpPr/>
          <p:nvPr/>
        </p:nvSpPr>
        <p:spPr>
          <a:xfrm>
            <a:off x="3125968" y="1972501"/>
            <a:ext cx="2247900" cy="400049"/>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Sea surface temperature</a:t>
            </a:r>
            <a:endParaRPr lang="en-US" sz="1600" b="1" dirty="0">
              <a:solidFill>
                <a:srgbClr val="C00000"/>
              </a:solidFill>
            </a:endParaRPr>
          </a:p>
        </p:txBody>
      </p:sp>
      <p:sp>
        <p:nvSpPr>
          <p:cNvPr id="29" name="Rounded Rectangle 28"/>
          <p:cNvSpPr/>
          <p:nvPr/>
        </p:nvSpPr>
        <p:spPr>
          <a:xfrm>
            <a:off x="6290473" y="2971800"/>
            <a:ext cx="1841754" cy="1279868"/>
          </a:xfrm>
          <a:prstGeom prst="roundRect">
            <a:avLst>
              <a:gd name="adj" fmla="val 2129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7780" cmpd="sng">
                  <a:solidFill>
                    <a:srgbClr val="FFFFFF"/>
                  </a:solidFill>
                  <a:prstDash val="solid"/>
                  <a:miter lim="800000"/>
                </a:ln>
                <a:solidFill>
                  <a:srgbClr val="FF0000"/>
                </a:solidFill>
                <a:effectLst>
                  <a:outerShdw blurRad="50800" algn="tl" rotWithShape="0">
                    <a:srgbClr val="000000"/>
                  </a:outerShdw>
                </a:effectLst>
              </a:rPr>
              <a:t>+</a:t>
            </a:r>
          </a:p>
          <a:p>
            <a:pPr algn="ctr"/>
            <a:r>
              <a:rPr lang="en-US" sz="2400" b="1" dirty="0" smtClean="0">
                <a:ln w="17780" cmpd="sng">
                  <a:solidFill>
                    <a:srgbClr val="FFFFFF"/>
                  </a:solidFill>
                  <a:prstDash val="solid"/>
                  <a:miter lim="800000"/>
                </a:ln>
                <a:solidFill>
                  <a:srgbClr val="FF0000"/>
                </a:solidFill>
                <a:effectLst>
                  <a:outerShdw blurRad="50800" algn="tl" rotWithShape="0">
                    <a:srgbClr val="000000"/>
                  </a:outerShdw>
                </a:effectLst>
              </a:rPr>
              <a:t>Modified MYNN</a:t>
            </a:r>
            <a:endParaRPr lang="en-US" sz="24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xmlns="" val="28609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t>Experimental Details</a:t>
            </a:r>
            <a:endParaRPr lang="en-US" b="1" dirty="0"/>
          </a:p>
        </p:txBody>
      </p:sp>
      <p:sp>
        <p:nvSpPr>
          <p:cNvPr id="4" name="Content Placeholder 2"/>
          <p:cNvSpPr txBox="1">
            <a:spLocks/>
          </p:cNvSpPr>
          <p:nvPr/>
        </p:nvSpPr>
        <p:spPr>
          <a:xfrm>
            <a:off x="5366154" y="4174925"/>
            <a:ext cx="38100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a:buChar char="•"/>
            </a:pPr>
            <a:r>
              <a:rPr lang="en-US" sz="2400" dirty="0" smtClean="0"/>
              <a:t>Physical options for WRF</a:t>
            </a:r>
          </a:p>
          <a:p>
            <a:pPr marL="0" indent="0" algn="just">
              <a:buNone/>
            </a:pPr>
            <a:r>
              <a:rPr lang="en-US" sz="2000" dirty="0"/>
              <a:t> </a:t>
            </a:r>
            <a:r>
              <a:rPr lang="en-US" sz="2000" dirty="0" smtClean="0"/>
              <a:t>     - COARE 3.0 bulk </a:t>
            </a:r>
            <a:r>
              <a:rPr lang="en-US" sz="2000" dirty="0"/>
              <a:t>f</a:t>
            </a:r>
            <a:r>
              <a:rPr lang="en-US" sz="2000" dirty="0" smtClean="0"/>
              <a:t>lux algorithm</a:t>
            </a:r>
          </a:p>
          <a:p>
            <a:pPr marL="0" indent="0" algn="just">
              <a:buNone/>
            </a:pPr>
            <a:r>
              <a:rPr lang="en-US" sz="2000" dirty="0" smtClean="0"/>
              <a:t>      </a:t>
            </a:r>
            <a:r>
              <a:rPr lang="en-US" sz="2000" dirty="0"/>
              <a:t>- PBL Scheme: </a:t>
            </a:r>
            <a:r>
              <a:rPr lang="en-US" sz="2000" dirty="0" smtClean="0"/>
              <a:t>MYNN</a:t>
            </a:r>
            <a:endParaRPr lang="en-US" sz="2000" dirty="0"/>
          </a:p>
        </p:txBody>
      </p:sp>
      <p:sp>
        <p:nvSpPr>
          <p:cNvPr id="5" name="Content Placeholder 2"/>
          <p:cNvSpPr txBox="1">
            <a:spLocks/>
          </p:cNvSpPr>
          <p:nvPr/>
        </p:nvSpPr>
        <p:spPr>
          <a:xfrm>
            <a:off x="228600" y="4191000"/>
            <a:ext cx="5410200" cy="1524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a:buChar char="•"/>
            </a:pPr>
            <a:r>
              <a:rPr lang="en-US" sz="2400" dirty="0" smtClean="0"/>
              <a:t>Model resolution</a:t>
            </a:r>
          </a:p>
          <a:p>
            <a:pPr marL="0" indent="0" algn="just">
              <a:buNone/>
            </a:pPr>
            <a:r>
              <a:rPr lang="en-US" sz="2000" dirty="0"/>
              <a:t> </a:t>
            </a:r>
            <a:r>
              <a:rPr lang="en-US" sz="2000" dirty="0" smtClean="0"/>
              <a:t>    - Horizontal Resolution: 30 km, 10 km,  3.3 km</a:t>
            </a:r>
          </a:p>
          <a:p>
            <a:pPr marL="0" indent="0" algn="just">
              <a:buNone/>
            </a:pPr>
            <a:r>
              <a:rPr lang="en-US" sz="2000" dirty="0"/>
              <a:t> </a:t>
            </a:r>
            <a:r>
              <a:rPr lang="en-US" sz="2000" dirty="0" smtClean="0"/>
              <a:t>    - Vertical Resolution: 30 layers for WRF,</a:t>
            </a:r>
          </a:p>
          <a:p>
            <a:pPr marL="0" indent="0" algn="just">
              <a:buNone/>
            </a:pPr>
            <a:r>
              <a:rPr lang="en-US" sz="2000" dirty="0"/>
              <a:t> </a:t>
            </a:r>
            <a:r>
              <a:rPr lang="en-US" sz="2000" dirty="0" smtClean="0"/>
              <a:t>                                           16 layers for ROMS</a:t>
            </a:r>
            <a:endParaRPr lang="en-US" sz="2000" dirty="0"/>
          </a:p>
        </p:txBody>
      </p:sp>
      <p:sp>
        <p:nvSpPr>
          <p:cNvPr id="12" name="Content Placeholder 2"/>
          <p:cNvSpPr txBox="1">
            <a:spLocks/>
          </p:cNvSpPr>
          <p:nvPr/>
        </p:nvSpPr>
        <p:spPr>
          <a:xfrm>
            <a:off x="211860" y="5718550"/>
            <a:ext cx="76962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a:buChar char="•"/>
            </a:pPr>
            <a:r>
              <a:rPr lang="en-US" sz="2400" dirty="0" smtClean="0"/>
              <a:t>Simulation time: One month (Oct 1 - Oct 31, 2012)</a:t>
            </a:r>
            <a:endParaRPr lang="en-US" sz="2400" dirty="0"/>
          </a:p>
        </p:txBody>
      </p:sp>
      <p:pic>
        <p:nvPicPr>
          <p:cNvPr id="10" name="Picture 9" descr="Macintosh HD:Users:qishi:Documents:reseach:thesis:thesis_writing:figure:domain.png"/>
          <p:cNvPicPr>
            <a:picLocks noChangeAspect="1"/>
          </p:cNvPicPr>
          <p:nvPr/>
        </p:nvPicPr>
        <p:blipFill rotWithShape="1">
          <a:blip r:embed="rId2" cstate="print">
            <a:extLst>
              <a:ext uri="{28A0092B-C50C-407E-A947-70E740481C1C}">
                <a14:useLocalDpi xmlns:a14="http://schemas.microsoft.com/office/drawing/2010/main" xmlns="" val="0"/>
              </a:ext>
            </a:extLst>
          </a:blip>
          <a:srcRect l="5737" t="19304" r="2600" b="15474"/>
          <a:stretch/>
        </p:blipFill>
        <p:spPr bwMode="auto">
          <a:xfrm>
            <a:off x="1752600" y="990600"/>
            <a:ext cx="5999351" cy="32004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448056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9051" t="13436" r="711" b="7825"/>
          <a:stretch/>
        </p:blipFill>
        <p:spPr bwMode="auto">
          <a:xfrm>
            <a:off x="4897582" y="1531582"/>
            <a:ext cx="588818" cy="3554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381000" y="76200"/>
            <a:ext cx="8763000" cy="12954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900" b="1" dirty="0" smtClean="0">
                <a:solidFill>
                  <a:schemeClr val="tx2"/>
                </a:solidFill>
                <a:latin typeface="Times New Roman" pitchFamily="18" charset="0"/>
                <a:cs typeface="Times New Roman" pitchFamily="18" charset="0"/>
              </a:rPr>
              <a:t>Coupling ocean currents and wind stress significantly changes SST </a:t>
            </a:r>
          </a:p>
          <a:p>
            <a:r>
              <a:rPr lang="en-US" sz="2400" b="1" dirty="0" smtClean="0"/>
              <a:t>(CUR- CTL)</a:t>
            </a:r>
            <a:endParaRPr lang="en-US" sz="2400"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1919" r="11954"/>
          <a:stretch/>
        </p:blipFill>
        <p:spPr bwMode="auto">
          <a:xfrm>
            <a:off x="381001" y="1553308"/>
            <a:ext cx="4620846" cy="3628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334000" y="1447800"/>
            <a:ext cx="533400" cy="369332"/>
          </a:xfrm>
          <a:prstGeom prst="rect">
            <a:avLst/>
          </a:prstGeom>
          <a:noFill/>
        </p:spPr>
        <p:txBody>
          <a:bodyPr wrap="square" rtlCol="0">
            <a:spAutoFit/>
          </a:bodyPr>
          <a:lstStyle/>
          <a:p>
            <a:r>
              <a:rPr lang="en-US" dirty="0" smtClean="0"/>
              <a:t>(</a:t>
            </a:r>
            <a:r>
              <a:rPr lang="en-US" baseline="30000" dirty="0" err="1" smtClean="0"/>
              <a:t>o</a:t>
            </a:r>
            <a:r>
              <a:rPr lang="en-US" dirty="0" err="1" smtClean="0"/>
              <a:t>C</a:t>
            </a:r>
            <a:r>
              <a:rPr lang="en-US" dirty="0" smtClean="0"/>
              <a:t>)</a:t>
            </a:r>
            <a:endParaRPr lang="en-US" dirty="0"/>
          </a:p>
        </p:txBody>
      </p:sp>
      <p:sp>
        <p:nvSpPr>
          <p:cNvPr id="3" name="TextBox 2"/>
          <p:cNvSpPr txBox="1"/>
          <p:nvPr/>
        </p:nvSpPr>
        <p:spPr>
          <a:xfrm>
            <a:off x="5715000" y="1600200"/>
            <a:ext cx="3581400" cy="4154983"/>
          </a:xfrm>
          <a:prstGeom prst="rect">
            <a:avLst/>
          </a:prstGeom>
          <a:noFill/>
        </p:spPr>
        <p:txBody>
          <a:bodyPr wrap="square" rtlCol="0">
            <a:spAutoFit/>
          </a:bodyPr>
          <a:lstStyle/>
          <a:p>
            <a:r>
              <a:rPr lang="en-US" altLang="zh-CN" sz="2400" dirty="0" smtClean="0"/>
              <a:t>Big SST changes and surface currents changes are collocated near ocean front</a:t>
            </a:r>
          </a:p>
          <a:p>
            <a:endParaRPr lang="en-US" sz="2400" dirty="0" smtClean="0"/>
          </a:p>
          <a:p>
            <a:r>
              <a:rPr lang="en-US" sz="2400" dirty="0" smtClean="0"/>
              <a:t>SST and surface currents changes show similar </a:t>
            </a:r>
            <a:r>
              <a:rPr lang="en-US" sz="2400" dirty="0"/>
              <a:t>warm/cold core ring features as previous satellite observation </a:t>
            </a:r>
            <a:r>
              <a:rPr lang="en-US" sz="2400" dirty="0" smtClean="0"/>
              <a:t>studies</a:t>
            </a:r>
            <a:endParaRPr lang="en-US" sz="2400" dirty="0"/>
          </a:p>
        </p:txBody>
      </p:sp>
      <p:sp>
        <p:nvSpPr>
          <p:cNvPr id="8" name="Rounded Rectangle 7"/>
          <p:cNvSpPr/>
          <p:nvPr/>
        </p:nvSpPr>
        <p:spPr>
          <a:xfrm>
            <a:off x="838200" y="4876800"/>
            <a:ext cx="5029200" cy="1524000"/>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SST change (color shaded, </a:t>
            </a:r>
            <a:r>
              <a:rPr lang="en-US" sz="2400" baseline="30000" dirty="0" err="1" smtClean="0">
                <a:solidFill>
                  <a:schemeClr val="tx1"/>
                </a:solidFill>
              </a:rPr>
              <a:t>o</a:t>
            </a:r>
            <a:r>
              <a:rPr lang="en-US" sz="2400" dirty="0" err="1" smtClean="0">
                <a:solidFill>
                  <a:schemeClr val="tx1"/>
                </a:solidFill>
              </a:rPr>
              <a:t>C</a:t>
            </a:r>
            <a:r>
              <a:rPr lang="en-US" sz="2400" dirty="0" smtClean="0">
                <a:solidFill>
                  <a:schemeClr val="tx1"/>
                </a:solidFill>
              </a:rPr>
              <a:t>)</a:t>
            </a:r>
          </a:p>
          <a:p>
            <a:r>
              <a:rPr lang="en-US" sz="2400" dirty="0" smtClean="0">
                <a:solidFill>
                  <a:schemeClr val="tx1"/>
                </a:solidFill>
              </a:rPr>
              <a:t>Surface current change (vector, m/s)</a:t>
            </a:r>
          </a:p>
          <a:p>
            <a:r>
              <a:rPr lang="en-US" sz="2400" dirty="0" smtClean="0">
                <a:solidFill>
                  <a:schemeClr val="tx1"/>
                </a:solidFill>
              </a:rPr>
              <a:t>Mean SST (color contour,</a:t>
            </a:r>
            <a:r>
              <a:rPr lang="en-US" sz="2400" dirty="0">
                <a:solidFill>
                  <a:schemeClr val="tx1"/>
                </a:solidFill>
              </a:rPr>
              <a:t> </a:t>
            </a:r>
            <a:r>
              <a:rPr lang="en-US" sz="2400" baseline="30000" dirty="0" err="1" smtClean="0">
                <a:solidFill>
                  <a:schemeClr val="tx1"/>
                </a:solidFill>
              </a:rPr>
              <a:t>o</a:t>
            </a:r>
            <a:r>
              <a:rPr lang="en-US" sz="2400" dirty="0" err="1" smtClean="0">
                <a:solidFill>
                  <a:schemeClr val="tx1"/>
                </a:solidFill>
              </a:rPr>
              <a:t>C</a:t>
            </a:r>
            <a:r>
              <a:rPr lang="en-US" sz="2400" dirty="0" smtClean="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xmlns="" val="316599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ave_dsst_du10_d02_cuv1.pdf"/>
          <p:cNvPicPr>
            <a:picLocks noChangeAspect="1"/>
          </p:cNvPicPr>
          <p:nvPr/>
        </p:nvPicPr>
        <p:blipFill rotWithShape="1">
          <a:blip r:embed="rId2" cstate="print">
            <a:extLst>
              <a:ext uri="{28A0092B-C50C-407E-A947-70E740481C1C}">
                <a14:useLocalDpi xmlns:a14="http://schemas.microsoft.com/office/drawing/2010/main" xmlns="" val="0"/>
              </a:ext>
            </a:extLst>
          </a:blip>
          <a:srcRect l="5079" t="31303" r="3380" b="27629"/>
          <a:stretch/>
        </p:blipFill>
        <p:spPr>
          <a:xfrm>
            <a:off x="596464" y="1371600"/>
            <a:ext cx="6977980" cy="4051374"/>
          </a:xfrm>
          <a:prstGeom prst="rect">
            <a:avLst/>
          </a:prstGeom>
        </p:spPr>
      </p:pic>
      <p:sp>
        <p:nvSpPr>
          <p:cNvPr id="13" name="Title 1"/>
          <p:cNvSpPr txBox="1">
            <a:spLocks/>
          </p:cNvSpPr>
          <p:nvPr/>
        </p:nvSpPr>
        <p:spPr>
          <a:xfrm>
            <a:off x="533400"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rgbClr val="0070C0"/>
                </a:solidFill>
                <a:latin typeface="Times New Roman" pitchFamily="18" charset="0"/>
                <a:cs typeface="Times New Roman" pitchFamily="18" charset="0"/>
              </a:rPr>
              <a:t>Surface wind responses to SST change</a:t>
            </a:r>
          </a:p>
          <a:p>
            <a:r>
              <a:rPr lang="en-US" sz="2400" b="1" dirty="0" smtClean="0">
                <a:solidFill>
                  <a:schemeClr val="tx2"/>
                </a:solidFill>
              </a:rPr>
              <a:t> </a:t>
            </a:r>
            <a:r>
              <a:rPr lang="en-US" sz="2400" b="1" dirty="0"/>
              <a:t>(CUR- CTL</a:t>
            </a:r>
            <a:r>
              <a:rPr lang="en-US" sz="2400" b="1" dirty="0" smtClean="0"/>
              <a:t>)</a:t>
            </a:r>
            <a:endParaRPr lang="en-US" sz="2400" dirty="0"/>
          </a:p>
        </p:txBody>
      </p:sp>
      <p:sp>
        <p:nvSpPr>
          <p:cNvPr id="5" name="Rounded Rectangle 4"/>
          <p:cNvSpPr/>
          <p:nvPr/>
        </p:nvSpPr>
        <p:spPr>
          <a:xfrm>
            <a:off x="1600200" y="4648200"/>
            <a:ext cx="7467600" cy="1295400"/>
          </a:xfrm>
          <a:prstGeom prst="roundRect">
            <a:avLst>
              <a:gd name="adj" fmla="val 22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imes New Roman" pitchFamily="18" charset="0"/>
                <a:cs typeface="Times New Roman" pitchFamily="18" charset="0"/>
              </a:rPr>
              <a:t>Monthly-averaged SST difference (color shaded, </a:t>
            </a:r>
            <a:r>
              <a:rPr lang="en-US" sz="2000" baseline="30000" dirty="0" err="1" smtClean="0">
                <a:solidFill>
                  <a:schemeClr val="tx1"/>
                </a:solidFill>
                <a:latin typeface="Times New Roman" pitchFamily="18" charset="0"/>
                <a:cs typeface="Times New Roman" pitchFamily="18" charset="0"/>
              </a:rPr>
              <a:t>o</a:t>
            </a:r>
            <a:r>
              <a:rPr lang="en-US" sz="2000" dirty="0" err="1" smtClean="0">
                <a:solidFill>
                  <a:schemeClr val="tx1"/>
                </a:solidFill>
                <a:latin typeface="Times New Roman" pitchFamily="18" charset="0"/>
                <a:cs typeface="Times New Roman" pitchFamily="18" charset="0"/>
              </a:rPr>
              <a:t>C</a:t>
            </a:r>
            <a:r>
              <a:rPr lang="en-US" sz="2000" dirty="0" smtClean="0">
                <a:solidFill>
                  <a:schemeClr val="tx1"/>
                </a:solidFill>
                <a:latin typeface="Times New Roman" pitchFamily="18" charset="0"/>
                <a:cs typeface="Times New Roman" pitchFamily="18" charset="0"/>
              </a:rPr>
              <a:t>)</a:t>
            </a:r>
          </a:p>
          <a:p>
            <a:r>
              <a:rPr lang="en-US" sz="2000" dirty="0" smtClean="0">
                <a:solidFill>
                  <a:schemeClr val="tx1"/>
                </a:solidFill>
                <a:latin typeface="Times New Roman" pitchFamily="18" charset="0"/>
                <a:cs typeface="Times New Roman" pitchFamily="18" charset="0"/>
              </a:rPr>
              <a:t>Monthly-averaged 10-meter wind speed difference (contour, m/s)</a:t>
            </a:r>
          </a:p>
        </p:txBody>
      </p:sp>
      <p:sp>
        <p:nvSpPr>
          <p:cNvPr id="6" name="TextBox 5"/>
          <p:cNvSpPr txBox="1"/>
          <p:nvPr/>
        </p:nvSpPr>
        <p:spPr>
          <a:xfrm>
            <a:off x="7115208" y="1471752"/>
            <a:ext cx="799078" cy="369332"/>
          </a:xfrm>
          <a:prstGeom prst="rect">
            <a:avLst/>
          </a:prstGeom>
          <a:noFill/>
        </p:spPr>
        <p:txBody>
          <a:bodyPr wrap="square" rtlCol="0">
            <a:spAutoFit/>
          </a:bodyPr>
          <a:lstStyle/>
          <a:p>
            <a:r>
              <a:rPr lang="en-US" baseline="30000" dirty="0" err="1" smtClean="0"/>
              <a:t>o</a:t>
            </a:r>
            <a:r>
              <a:rPr lang="en-US" dirty="0" err="1" smtClean="0"/>
              <a:t>C</a:t>
            </a:r>
            <a:endParaRPr lang="en-US" dirty="0"/>
          </a:p>
        </p:txBody>
      </p:sp>
    </p:spTree>
    <p:extLst>
      <p:ext uri="{BB962C8B-B14F-4D97-AF65-F5344CB8AC3E}">
        <p14:creationId xmlns:p14="http://schemas.microsoft.com/office/powerpoint/2010/main" xmlns="" val="198619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28799"/>
            <a:ext cx="4561542" cy="3240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2909" y="1828800"/>
            <a:ext cx="4393405" cy="313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1451113" y="4960890"/>
            <a:ext cx="6702287"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latin typeface="Times New Roman" pitchFamily="18" charset="0"/>
                <a:cs typeface="Times New Roman" pitchFamily="18" charset="0"/>
              </a:rPr>
              <a:t>Change of heat fluxes is up to 10% near Gulf Stream when surface currents are allowed to modify the wind stress. </a:t>
            </a:r>
          </a:p>
        </p:txBody>
      </p:sp>
      <p:sp>
        <p:nvSpPr>
          <p:cNvPr id="8" name="Title 1"/>
          <p:cNvSpPr txBox="1">
            <a:spLocks/>
          </p:cNvSpPr>
          <p:nvPr/>
        </p:nvSpPr>
        <p:spPr>
          <a:xfrm>
            <a:off x="375025"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70C0"/>
                </a:solidFill>
                <a:latin typeface="Times New Roman" pitchFamily="18" charset="0"/>
                <a:cs typeface="Times New Roman" pitchFamily="18" charset="0"/>
              </a:rPr>
              <a:t>H</a:t>
            </a:r>
            <a:r>
              <a:rPr lang="en-US" sz="3600" dirty="0" smtClean="0">
                <a:solidFill>
                  <a:srgbClr val="0070C0"/>
                </a:solidFill>
                <a:latin typeface="Times New Roman" pitchFamily="18" charset="0"/>
                <a:cs typeface="Times New Roman" pitchFamily="18" charset="0"/>
              </a:rPr>
              <a:t>eat fluxes response to SST change</a:t>
            </a:r>
          </a:p>
          <a:p>
            <a:r>
              <a:rPr lang="en-US" sz="2400" b="1" dirty="0"/>
              <a:t>(CUR- CTL</a:t>
            </a:r>
            <a:r>
              <a:rPr lang="en-US" sz="2400" b="1" dirty="0" smtClean="0"/>
              <a:t>)</a:t>
            </a:r>
            <a:endParaRPr lang="en-US" sz="2400" dirty="0">
              <a:solidFill>
                <a:schemeClr val="tx2"/>
              </a:solidFill>
            </a:endParaRPr>
          </a:p>
        </p:txBody>
      </p:sp>
      <p:sp>
        <p:nvSpPr>
          <p:cNvPr id="9" name="TextBox 8"/>
          <p:cNvSpPr txBox="1"/>
          <p:nvPr/>
        </p:nvSpPr>
        <p:spPr>
          <a:xfrm>
            <a:off x="1656531" y="1535668"/>
            <a:ext cx="1767967" cy="369332"/>
          </a:xfrm>
          <a:prstGeom prst="rect">
            <a:avLst/>
          </a:prstGeom>
          <a:noFill/>
        </p:spPr>
        <p:txBody>
          <a:bodyPr wrap="square" rtlCol="0">
            <a:spAutoFit/>
          </a:bodyPr>
          <a:lstStyle/>
          <a:p>
            <a:r>
              <a:rPr lang="en-US" dirty="0" smtClean="0"/>
              <a:t>Latent heat flux</a:t>
            </a:r>
            <a:endParaRPr lang="en-US" dirty="0"/>
          </a:p>
        </p:txBody>
      </p:sp>
      <p:sp>
        <p:nvSpPr>
          <p:cNvPr id="10" name="TextBox 9"/>
          <p:cNvSpPr txBox="1"/>
          <p:nvPr/>
        </p:nvSpPr>
        <p:spPr>
          <a:xfrm>
            <a:off x="5334000" y="1535668"/>
            <a:ext cx="2209800" cy="369332"/>
          </a:xfrm>
          <a:prstGeom prst="rect">
            <a:avLst/>
          </a:prstGeom>
          <a:noFill/>
        </p:spPr>
        <p:txBody>
          <a:bodyPr wrap="square" rtlCol="0">
            <a:spAutoFit/>
          </a:bodyPr>
          <a:lstStyle/>
          <a:p>
            <a:pPr algn="ctr"/>
            <a:r>
              <a:rPr lang="en-US" dirty="0" smtClean="0"/>
              <a:t>Sensible heat flux</a:t>
            </a:r>
            <a:endParaRPr lang="en-US" dirty="0"/>
          </a:p>
        </p:txBody>
      </p:sp>
      <p:sp>
        <p:nvSpPr>
          <p:cNvPr id="11" name="TextBox 10"/>
          <p:cNvSpPr txBox="1"/>
          <p:nvPr/>
        </p:nvSpPr>
        <p:spPr>
          <a:xfrm>
            <a:off x="4038600" y="1535668"/>
            <a:ext cx="838200" cy="369332"/>
          </a:xfrm>
          <a:prstGeom prst="rect">
            <a:avLst/>
          </a:prstGeom>
          <a:noFill/>
        </p:spPr>
        <p:txBody>
          <a:bodyPr wrap="square" rtlCol="0">
            <a:spAutoFit/>
          </a:bodyPr>
          <a:lstStyle/>
          <a:p>
            <a:r>
              <a:rPr lang="en-US" dirty="0" smtClean="0"/>
              <a:t>W/m</a:t>
            </a:r>
            <a:r>
              <a:rPr lang="en-US" baseline="30000" dirty="0" smtClean="0"/>
              <a:t>2</a:t>
            </a:r>
            <a:endParaRPr lang="en-US" baseline="30000" dirty="0"/>
          </a:p>
        </p:txBody>
      </p:sp>
      <p:sp>
        <p:nvSpPr>
          <p:cNvPr id="12" name="TextBox 11"/>
          <p:cNvSpPr txBox="1"/>
          <p:nvPr/>
        </p:nvSpPr>
        <p:spPr>
          <a:xfrm>
            <a:off x="8272524" y="1536700"/>
            <a:ext cx="838200" cy="369332"/>
          </a:xfrm>
          <a:prstGeom prst="rect">
            <a:avLst/>
          </a:prstGeom>
          <a:noFill/>
        </p:spPr>
        <p:txBody>
          <a:bodyPr wrap="square" rtlCol="0">
            <a:spAutoFit/>
          </a:bodyPr>
          <a:lstStyle/>
          <a:p>
            <a:r>
              <a:rPr lang="en-US" dirty="0" smtClean="0"/>
              <a:t>W/m</a:t>
            </a:r>
            <a:r>
              <a:rPr lang="en-US" baseline="30000" dirty="0" smtClean="0"/>
              <a:t>2</a:t>
            </a:r>
            <a:endParaRPr lang="en-US" baseline="30000" dirty="0"/>
          </a:p>
        </p:txBody>
      </p:sp>
    </p:spTree>
    <p:extLst>
      <p:ext uri="{BB962C8B-B14F-4D97-AF65-F5344CB8AC3E}">
        <p14:creationId xmlns:p14="http://schemas.microsoft.com/office/powerpoint/2010/main" xmlns="" val="2315837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40834</TotalTime>
  <Words>1718</Words>
  <Application>Microsoft Office PowerPoint</Application>
  <PresentationFormat>On-screen Show (4:3)</PresentationFormat>
  <Paragraphs>201</Paragraphs>
  <Slides>23</Slides>
  <Notes>4</Notes>
  <HiddenSlides>1</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WINDS AND CURRENTS MISSION</vt:lpstr>
      <vt:lpstr>Wind and Current Mission Concept Goals</vt:lpstr>
      <vt:lpstr>Motivations</vt:lpstr>
      <vt:lpstr>Research Objectives for Model-Based Test</vt:lpstr>
      <vt:lpstr>Coupling Among Three Modeling Components</vt:lpstr>
      <vt:lpstr>Experimental Details</vt:lpstr>
      <vt:lpstr>Slide 7</vt:lpstr>
      <vt:lpstr>Slide 8</vt:lpstr>
      <vt:lpstr>Slide 9</vt:lpstr>
      <vt:lpstr>Slide 10</vt:lpstr>
      <vt:lpstr>Broader Science and Applications</vt:lpstr>
      <vt:lpstr>Requirements</vt:lpstr>
      <vt:lpstr>Winds and Currents Mission Measurement Concept</vt:lpstr>
      <vt:lpstr>Currents Spaceborne Demonstration(ASAR)</vt:lpstr>
      <vt:lpstr>What is Scattering?</vt:lpstr>
      <vt:lpstr>What Velocity are we Measuring?</vt:lpstr>
      <vt:lpstr>Doppler Currents- Experimental Basis</vt:lpstr>
      <vt:lpstr>Summary</vt:lpstr>
      <vt:lpstr>WINDS AND CURRENTS MISSION</vt:lpstr>
      <vt:lpstr>Experimental design</vt:lpstr>
      <vt:lpstr>Bragg Wavelength Dependency on Wave Slope</vt:lpstr>
      <vt:lpstr>Winds and Currents Mission  Expected Radial Velocity Error (for currents)</vt:lpstr>
      <vt:lpstr>Differences With Respect to SWOT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Ocean Surface Vector Wind Constellation: Status, Health and Future?</dc:title>
  <dc:creator>Paul Chang</dc:creator>
  <cp:lastModifiedBy>Mark Bourassa</cp:lastModifiedBy>
  <cp:revision>90</cp:revision>
  <dcterms:created xsi:type="dcterms:W3CDTF">2015-05-11T10:51:57Z</dcterms:created>
  <dcterms:modified xsi:type="dcterms:W3CDTF">2017-03-03T19:33:03Z</dcterms:modified>
</cp:coreProperties>
</file>