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17"/>
  </p:notesMasterIdLst>
  <p:sldIdLst>
    <p:sldId id="256" r:id="rId2"/>
    <p:sldId id="277" r:id="rId3"/>
    <p:sldId id="276" r:id="rId4"/>
    <p:sldId id="275" r:id="rId5"/>
    <p:sldId id="257" r:id="rId6"/>
    <p:sldId id="265" r:id="rId7"/>
    <p:sldId id="261" r:id="rId8"/>
    <p:sldId id="264" r:id="rId9"/>
    <p:sldId id="267" r:id="rId10"/>
    <p:sldId id="268" r:id="rId11"/>
    <p:sldId id="266" r:id="rId12"/>
    <p:sldId id="274" r:id="rId13"/>
    <p:sldId id="269" r:id="rId14"/>
    <p:sldId id="270"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34" autoAdjust="0"/>
  </p:normalViewPr>
  <p:slideViewPr>
    <p:cSldViewPr snapToGrid="0" snapToObjects="1">
      <p:cViewPr>
        <p:scale>
          <a:sx n="100" d="100"/>
          <a:sy n="100" d="100"/>
        </p:scale>
        <p:origin x="-480" y="6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4FE5A9-F29D-4C32-B8FE-485E3A9F45E7}" type="datetimeFigureOut">
              <a:rPr lang="en-US" smtClean="0"/>
              <a:pPr/>
              <a:t>7/9/12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DF0B85-60CF-41B9-9047-02FF9674ADCC}" type="slidenum">
              <a:rPr lang="en-US" smtClean="0"/>
              <a:pPr/>
              <a:t>‹#›</a:t>
            </a:fld>
            <a:endParaRPr lang="en-US" dirty="0"/>
          </a:p>
        </p:txBody>
      </p:sp>
    </p:spTree>
    <p:extLst>
      <p:ext uri="{BB962C8B-B14F-4D97-AF65-F5344CB8AC3E}">
        <p14:creationId xmlns:p14="http://schemas.microsoft.com/office/powerpoint/2010/main" val="41382089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Old</a:t>
            </a:r>
            <a:r>
              <a:rPr lang="en-US" baseline="0" dirty="0" smtClean="0"/>
              <a:t> folks like to talk about olden times.</a:t>
            </a:r>
          </a:p>
          <a:p>
            <a:endParaRPr lang="en-US" baseline="0" dirty="0" smtClean="0"/>
          </a:p>
          <a:p>
            <a:r>
              <a:rPr lang="en-US" baseline="0" dirty="0" smtClean="0"/>
              <a:t>Old climatologists like to talk about old climate.</a:t>
            </a:r>
          </a:p>
          <a:p>
            <a:endParaRPr lang="en-US" baseline="0" dirty="0" smtClean="0"/>
          </a:p>
          <a:p>
            <a:r>
              <a:rPr lang="en-US" baseline="0" dirty="0" smtClean="0"/>
              <a:t>My talk is about, what I think should become, a significant footnote to Florida’s Climate history </a:t>
            </a:r>
            <a:endParaRPr lang="en-US" dirty="0"/>
          </a:p>
        </p:txBody>
      </p:sp>
      <p:sp>
        <p:nvSpPr>
          <p:cNvPr id="4" name="Slide Number Placeholder 3"/>
          <p:cNvSpPr>
            <a:spLocks noGrp="1"/>
          </p:cNvSpPr>
          <p:nvPr>
            <p:ph type="sldNum" sz="quarter" idx="10"/>
          </p:nvPr>
        </p:nvSpPr>
        <p:spPr/>
        <p:txBody>
          <a:bodyPr/>
          <a:lstStyle/>
          <a:p>
            <a:fld id="{D8DF0B85-60CF-41B9-9047-02FF9674ADC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Hazen</a:t>
            </a:r>
            <a:r>
              <a:rPr lang="en-US" baseline="0" dirty="0" smtClean="0"/>
              <a:t> argued with his boss </a:t>
            </a:r>
          </a:p>
          <a:p>
            <a:r>
              <a:rPr lang="en-US" baseline="0" dirty="0" smtClean="0"/>
              <a:t>	Made a “cover your ass” assertion</a:t>
            </a:r>
          </a:p>
          <a:p>
            <a:r>
              <a:rPr lang="en-US" baseline="0" dirty="0" smtClean="0"/>
              <a:t>		Unless ordered to</a:t>
            </a:r>
          </a:p>
          <a:p>
            <a:endParaRPr lang="en-US" dirty="0" smtClean="0"/>
          </a:p>
          <a:p>
            <a:r>
              <a:rPr lang="en-US" dirty="0" smtClean="0"/>
              <a:t>That apparently aroused Lincoln’s competitive spirit</a:t>
            </a:r>
          </a:p>
          <a:p>
            <a:r>
              <a:rPr lang="en-US" dirty="0" smtClean="0"/>
              <a:t>	He</a:t>
            </a:r>
            <a:r>
              <a:rPr lang="en-US" baseline="0" dirty="0" smtClean="0"/>
              <a:t> issued the order and mentioned Greene by name</a:t>
            </a:r>
            <a:endParaRPr lang="en-US" dirty="0"/>
          </a:p>
        </p:txBody>
      </p:sp>
      <p:sp>
        <p:nvSpPr>
          <p:cNvPr id="4" name="Slide Number Placeholder 3"/>
          <p:cNvSpPr>
            <a:spLocks noGrp="1"/>
          </p:cNvSpPr>
          <p:nvPr>
            <p:ph type="sldNum" sz="quarter" idx="10"/>
          </p:nvPr>
        </p:nvSpPr>
        <p:spPr/>
        <p:txBody>
          <a:bodyPr/>
          <a:lstStyle/>
          <a:p>
            <a:fld id="{D8DF0B85-60CF-41B9-9047-02FF9674ADC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Hazen</a:t>
            </a:r>
            <a:r>
              <a:rPr lang="en-US" baseline="0" dirty="0" smtClean="0"/>
              <a:t> wrote to Greene asking him to apply again</a:t>
            </a:r>
          </a:p>
          <a:p>
            <a:endParaRPr lang="en-US" baseline="0" dirty="0" smtClean="0"/>
          </a:p>
          <a:p>
            <a:r>
              <a:rPr lang="en-US" baseline="0" dirty="0" smtClean="0"/>
              <a:t>Greene enlisted in September 1884</a:t>
            </a:r>
            <a:endParaRPr lang="en-US" dirty="0"/>
          </a:p>
        </p:txBody>
      </p:sp>
      <p:sp>
        <p:nvSpPr>
          <p:cNvPr id="4" name="Slide Number Placeholder 3"/>
          <p:cNvSpPr>
            <a:spLocks noGrp="1"/>
          </p:cNvSpPr>
          <p:nvPr>
            <p:ph type="sldNum" sz="quarter" idx="10"/>
          </p:nvPr>
        </p:nvSpPr>
        <p:spPr/>
        <p:txBody>
          <a:bodyPr/>
          <a:lstStyle/>
          <a:p>
            <a:fld id="{D8DF0B85-60CF-41B9-9047-02FF9674ADC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Greene passed the entrance</a:t>
            </a:r>
            <a:r>
              <a:rPr lang="en-US" baseline="0" dirty="0" smtClean="0"/>
              <a:t> exam with flying colors</a:t>
            </a:r>
          </a:p>
          <a:p>
            <a:r>
              <a:rPr lang="en-US" baseline="0" dirty="0" smtClean="0"/>
              <a:t>	Began training in Meteorology</a:t>
            </a:r>
          </a:p>
          <a:p>
            <a:r>
              <a:rPr lang="en-US" baseline="0" dirty="0" smtClean="0"/>
              <a:t>Coursework designed and supervised by Cleveland </a:t>
            </a:r>
            <a:r>
              <a:rPr lang="en-US" baseline="0" dirty="0" err="1" smtClean="0"/>
              <a:t>Abbe</a:t>
            </a:r>
            <a:r>
              <a:rPr lang="en-US" baseline="0" dirty="0" smtClean="0"/>
              <a:t>, father of NWB</a:t>
            </a:r>
          </a:p>
          <a:p>
            <a:r>
              <a:rPr lang="en-US" baseline="0" dirty="0" smtClean="0"/>
              <a:t>Greene’s class began with 13 students</a:t>
            </a:r>
          </a:p>
          <a:p>
            <a:r>
              <a:rPr lang="en-US" baseline="0" dirty="0" smtClean="0"/>
              <a:t>	One deserted</a:t>
            </a:r>
          </a:p>
          <a:p>
            <a:r>
              <a:rPr lang="en-US" baseline="0" dirty="0" smtClean="0"/>
              <a:t>	Two were dismissed</a:t>
            </a:r>
          </a:p>
          <a:p>
            <a:r>
              <a:rPr lang="en-US" baseline="0" dirty="0" smtClean="0"/>
              <a:t>	One completed the course but failed the exams at the end</a:t>
            </a:r>
          </a:p>
          <a:p>
            <a:r>
              <a:rPr lang="en-US" baseline="0" dirty="0" smtClean="0"/>
              <a:t>Of the eight left, Greene ranked scored second highest</a:t>
            </a:r>
          </a:p>
        </p:txBody>
      </p:sp>
      <p:sp>
        <p:nvSpPr>
          <p:cNvPr id="4" name="Slide Number Placeholder 3"/>
          <p:cNvSpPr>
            <a:spLocks noGrp="1"/>
          </p:cNvSpPr>
          <p:nvPr>
            <p:ph type="sldNum" sz="quarter" idx="10"/>
          </p:nvPr>
        </p:nvSpPr>
        <p:spPr/>
        <p:txBody>
          <a:bodyPr/>
          <a:lstStyle/>
          <a:p>
            <a:fld id="{D8DF0B85-60CF-41B9-9047-02FF9674ADC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Pensacola</a:t>
            </a:r>
            <a:r>
              <a:rPr lang="en-US" baseline="0" dirty="0" smtClean="0"/>
              <a:t> in 1880</a:t>
            </a:r>
          </a:p>
          <a:p>
            <a:r>
              <a:rPr lang="en-US" baseline="0" dirty="0" smtClean="0"/>
              <a:t>	The Board of Trade was advisor to the Signal Service Office</a:t>
            </a:r>
          </a:p>
          <a:p>
            <a:r>
              <a:rPr lang="en-US" baseline="0" dirty="0" smtClean="0"/>
              <a:t>Forecasts were vital to shipping interests</a:t>
            </a:r>
          </a:p>
          <a:p>
            <a:r>
              <a:rPr lang="en-US" baseline="0" dirty="0" smtClean="0"/>
              <a:t>	Signal Service Office was in a tall building</a:t>
            </a:r>
          </a:p>
          <a:p>
            <a:r>
              <a:rPr lang="en-US" baseline="0" dirty="0" smtClean="0"/>
              <a:t>		Where forecast flags could be seen by the most people</a:t>
            </a:r>
          </a:p>
          <a:p>
            <a:r>
              <a:rPr lang="en-US" baseline="0" dirty="0" smtClean="0"/>
              <a:t>After graduation, Private Greene was assigned there</a:t>
            </a:r>
          </a:p>
          <a:p>
            <a:r>
              <a:rPr lang="en-US" baseline="0" dirty="0" smtClean="0"/>
              <a:t>	Sgt McGowan was in charge of that office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8DF0B85-60CF-41B9-9047-02FF9674ADC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Greene was not welcomed</a:t>
            </a:r>
            <a:r>
              <a:rPr lang="en-US" baseline="0" dirty="0" smtClean="0"/>
              <a:t> when he arrived</a:t>
            </a:r>
          </a:p>
          <a:p>
            <a:r>
              <a:rPr lang="en-US" baseline="0" dirty="0" smtClean="0"/>
              <a:t>	Sgt McGowan had arranged a place for the new guy to live</a:t>
            </a:r>
          </a:p>
          <a:p>
            <a:r>
              <a:rPr lang="en-US" baseline="0" dirty="0" smtClean="0"/>
              <a:t>		Greene was not exactly who he and the landlord had expected</a:t>
            </a:r>
          </a:p>
          <a:p>
            <a:r>
              <a:rPr lang="en-US" dirty="0" smtClean="0"/>
              <a:t>Sgt McGowan</a:t>
            </a:r>
            <a:r>
              <a:rPr lang="en-US" baseline="0" dirty="0" smtClean="0"/>
              <a:t> advised Washington that Greene was not acceptable</a:t>
            </a:r>
          </a:p>
          <a:p>
            <a:r>
              <a:rPr lang="en-US" baseline="0" dirty="0" smtClean="0"/>
              <a:t>	Pensacola would not accept him either</a:t>
            </a:r>
          </a:p>
          <a:p>
            <a:r>
              <a:rPr lang="en-US" baseline="0" dirty="0" smtClean="0"/>
              <a:t>	For disobedience, Sgt McGowan was reassigned to Washington and </a:t>
            </a:r>
          </a:p>
          <a:p>
            <a:r>
              <a:rPr lang="en-US" baseline="0" dirty="0" smtClean="0"/>
              <a:t>	demoted</a:t>
            </a:r>
          </a:p>
          <a:p>
            <a:r>
              <a:rPr lang="en-US" baseline="0" dirty="0" smtClean="0"/>
              <a:t>Private Greene became the new Station Chief by default</a:t>
            </a:r>
          </a:p>
          <a:p>
            <a:r>
              <a:rPr lang="en-US" baseline="0" dirty="0" smtClean="0"/>
              <a:t>	His first observations were in July 1885, the report you saw earlier</a:t>
            </a:r>
          </a:p>
          <a:p>
            <a:r>
              <a:rPr lang="en-US" baseline="0" dirty="0" smtClean="0"/>
              <a:t>In December, Greene was reassigned to Rochester NY</a:t>
            </a:r>
            <a:endParaRPr lang="en-US" dirty="0"/>
          </a:p>
        </p:txBody>
      </p:sp>
      <p:sp>
        <p:nvSpPr>
          <p:cNvPr id="4" name="Slide Number Placeholder 3"/>
          <p:cNvSpPr>
            <a:spLocks noGrp="1"/>
          </p:cNvSpPr>
          <p:nvPr>
            <p:ph type="sldNum" sz="quarter" idx="10"/>
          </p:nvPr>
        </p:nvSpPr>
        <p:spPr/>
        <p:txBody>
          <a:bodyPr/>
          <a:lstStyle/>
          <a:p>
            <a:fld id="{D8DF0B85-60CF-41B9-9047-02FF9674ADC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 I introduce</a:t>
            </a:r>
            <a:r>
              <a:rPr lang="en-US" baseline="0" dirty="0" smtClean="0"/>
              <a:t> you to my footnote to Florida’s climate history</a:t>
            </a:r>
          </a:p>
          <a:p>
            <a:r>
              <a:rPr lang="en-US" baseline="0" dirty="0" smtClean="0"/>
              <a:t>	</a:t>
            </a:r>
            <a:r>
              <a:rPr lang="en-US" baseline="0" smtClean="0"/>
              <a:t>William H Greene</a:t>
            </a:r>
          </a:p>
          <a:p>
            <a:endParaRPr lang="en-US" dirty="0"/>
          </a:p>
        </p:txBody>
      </p:sp>
      <p:sp>
        <p:nvSpPr>
          <p:cNvPr id="4" name="Slide Number Placeholder 3"/>
          <p:cNvSpPr>
            <a:spLocks noGrp="1"/>
          </p:cNvSpPr>
          <p:nvPr>
            <p:ph type="sldNum" sz="quarter" idx="10"/>
          </p:nvPr>
        </p:nvSpPr>
        <p:spPr/>
        <p:txBody>
          <a:bodyPr/>
          <a:lstStyle/>
          <a:p>
            <a:fld id="{D8DF0B85-60CF-41B9-9047-02FF9674ADCC}"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story begins</a:t>
            </a:r>
            <a:r>
              <a:rPr lang="en-US" baseline="0" dirty="0" smtClean="0"/>
              <a:t> here with th</a:t>
            </a:r>
            <a:r>
              <a:rPr lang="en-US" dirty="0" smtClean="0"/>
              <a:t>e Army’s Signal</a:t>
            </a:r>
            <a:r>
              <a:rPr lang="en-US" baseline="0" dirty="0" smtClean="0"/>
              <a:t> Service</a:t>
            </a:r>
          </a:p>
          <a:p>
            <a:r>
              <a:rPr lang="en-US" baseline="0" dirty="0" smtClean="0"/>
              <a:t>	Part of the Signal Corps</a:t>
            </a:r>
          </a:p>
          <a:p>
            <a:r>
              <a:rPr lang="en-US" baseline="0" dirty="0" smtClean="0"/>
              <a:t>		The nation’s weather network beginning in 1870</a:t>
            </a:r>
          </a:p>
          <a:p>
            <a:r>
              <a:rPr lang="en-US" baseline="0" dirty="0" smtClean="0"/>
              <a:t>Opened a station at Pensacola</a:t>
            </a:r>
          </a:p>
          <a:p>
            <a:r>
              <a:rPr lang="en-US" baseline="0" dirty="0" smtClean="0"/>
              <a:t>	First </a:t>
            </a:r>
            <a:r>
              <a:rPr lang="en-US" baseline="0" dirty="0" err="1" smtClean="0"/>
              <a:t>obs</a:t>
            </a:r>
            <a:r>
              <a:rPr lang="en-US" baseline="0" dirty="0" smtClean="0"/>
              <a:t> on 27 October 1879</a:t>
            </a:r>
          </a:p>
          <a:p>
            <a:endParaRPr lang="en-US" baseline="0" dirty="0" smtClean="0"/>
          </a:p>
          <a:p>
            <a:r>
              <a:rPr lang="en-US" baseline="0" dirty="0" smtClean="0"/>
              <a:t>By July 1885, they were in a tall downtown building</a:t>
            </a:r>
          </a:p>
          <a:p>
            <a:r>
              <a:rPr lang="en-US" baseline="0" dirty="0" smtClean="0"/>
              <a:t>	At </a:t>
            </a:r>
            <a:r>
              <a:rPr lang="en-US" baseline="0" dirty="0" err="1" smtClean="0"/>
              <a:t>Palafox</a:t>
            </a:r>
            <a:r>
              <a:rPr lang="en-US" baseline="0" dirty="0" smtClean="0"/>
              <a:t> and </a:t>
            </a:r>
            <a:r>
              <a:rPr lang="en-US" baseline="0" dirty="0" err="1" smtClean="0"/>
              <a:t>Zarragossa</a:t>
            </a:r>
            <a:r>
              <a:rPr lang="en-US" baseline="0" dirty="0" smtClean="0"/>
              <a:t> Streets</a:t>
            </a:r>
          </a:p>
        </p:txBody>
      </p:sp>
      <p:sp>
        <p:nvSpPr>
          <p:cNvPr id="4" name="Slide Number Placeholder 3"/>
          <p:cNvSpPr>
            <a:spLocks noGrp="1"/>
          </p:cNvSpPr>
          <p:nvPr>
            <p:ph type="sldNum" sz="quarter" idx="10"/>
          </p:nvPr>
        </p:nvSpPr>
        <p:spPr/>
        <p:txBody>
          <a:bodyPr/>
          <a:lstStyle/>
          <a:p>
            <a:fld id="{D8DF0B85-60CF-41B9-9047-02FF9674ADC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3 p.m. EST 10 July1885, 127 years ago, the observer made the readings on the right. </a:t>
            </a:r>
          </a:p>
          <a:p>
            <a:r>
              <a:rPr lang="en-US" baseline="0" dirty="0" smtClean="0"/>
              <a:t>Observer recorded data eight times per day: </a:t>
            </a:r>
            <a:r>
              <a:rPr lang="en-US" baseline="0" dirty="0" smtClean="0"/>
              <a:t>       	 at </a:t>
            </a:r>
            <a:r>
              <a:rPr lang="en-US" baseline="0" dirty="0" smtClean="0"/>
              <a:t>sunrise, 3 </a:t>
            </a:r>
            <a:r>
              <a:rPr lang="en-US" baseline="0" dirty="0" err="1" smtClean="0"/>
              <a:t>a.m</a:t>
            </a:r>
            <a:r>
              <a:rPr lang="en-US" baseline="0" dirty="0" smtClean="0"/>
              <a:t>, 7 a.m., 11 a.m.,3 p.m., 7 p.m. 11 p.m. and sunset</a:t>
            </a:r>
          </a:p>
          <a:p>
            <a:r>
              <a:rPr lang="en-US" baseline="0" dirty="0" smtClean="0"/>
              <a:t>	</a:t>
            </a:r>
            <a:r>
              <a:rPr lang="en-US" baseline="0" dirty="0" smtClean="0"/>
              <a:t>							They </a:t>
            </a:r>
            <a:r>
              <a:rPr lang="en-US" baseline="0" dirty="0" smtClean="0"/>
              <a:t>exempted him from doing the 3 a.m., so that he would sleep</a:t>
            </a:r>
          </a:p>
          <a:p>
            <a:r>
              <a:rPr lang="en-US" baseline="0" dirty="0" smtClean="0"/>
              <a:t>		Plus water temperature at 2 p.m.</a:t>
            </a:r>
          </a:p>
          <a:p>
            <a:r>
              <a:rPr lang="en-US" baseline="0" dirty="0" smtClean="0"/>
              <a:t>		And beginning and ending times of precipitation</a:t>
            </a:r>
          </a:p>
          <a:p>
            <a:r>
              <a:rPr lang="en-US" baseline="0" dirty="0" smtClean="0"/>
              <a:t>By the end of the month, he had 14 pages of data</a:t>
            </a:r>
          </a:p>
          <a:p>
            <a:r>
              <a:rPr lang="en-US" baseline="0" dirty="0" smtClean="0"/>
              <a:t>	The image on the right is just the wet and dry bulb page</a:t>
            </a:r>
          </a:p>
        </p:txBody>
      </p:sp>
      <p:sp>
        <p:nvSpPr>
          <p:cNvPr id="4" name="Slide Number Placeholder 3"/>
          <p:cNvSpPr>
            <a:spLocks noGrp="1"/>
          </p:cNvSpPr>
          <p:nvPr>
            <p:ph type="sldNum" sz="quarter" idx="10"/>
          </p:nvPr>
        </p:nvSpPr>
        <p:spPr/>
        <p:txBody>
          <a:bodyPr/>
          <a:lstStyle/>
          <a:p>
            <a:fld id="{D8DF0B85-60CF-41B9-9047-02FF9674ADC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sheet covered the 14 pages that were sent to the </a:t>
            </a:r>
          </a:p>
          <a:p>
            <a:r>
              <a:rPr lang="en-US" baseline="0" dirty="0" smtClean="0"/>
              <a:t>Signal Service in Washington</a:t>
            </a:r>
          </a:p>
          <a:p>
            <a:endParaRPr lang="en-US" baseline="0" dirty="0" smtClean="0"/>
          </a:p>
          <a:p>
            <a:r>
              <a:rPr lang="en-US" baseline="0" dirty="0" smtClean="0"/>
              <a:t>It is signed by Private William H. Greene</a:t>
            </a:r>
          </a:p>
          <a:p>
            <a:endParaRPr lang="en-US" baseline="0" dirty="0" smtClean="0"/>
          </a:p>
          <a:p>
            <a:r>
              <a:rPr lang="en-US" baseline="0" dirty="0" smtClean="0"/>
              <a:t>AND, HE is my Footnote to Florida’s Observational History </a:t>
            </a:r>
          </a:p>
          <a:p>
            <a:pPr lvl="1"/>
            <a:r>
              <a:rPr lang="en-US" baseline="0" dirty="0" smtClean="0"/>
              <a:t>Let me tell you about him</a:t>
            </a:r>
            <a:endParaRPr lang="en-US" dirty="0"/>
          </a:p>
        </p:txBody>
      </p:sp>
      <p:sp>
        <p:nvSpPr>
          <p:cNvPr id="4" name="Slide Number Placeholder 3"/>
          <p:cNvSpPr>
            <a:spLocks noGrp="1"/>
          </p:cNvSpPr>
          <p:nvPr>
            <p:ph type="sldNum" sz="quarter" idx="10"/>
          </p:nvPr>
        </p:nvSpPr>
        <p:spPr/>
        <p:txBody>
          <a:bodyPr/>
          <a:lstStyle/>
          <a:p>
            <a:fld id="{D8DF0B85-60CF-41B9-9047-02FF9674ADC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Private</a:t>
            </a:r>
            <a:r>
              <a:rPr lang="en-US" baseline="0" dirty="0" smtClean="0"/>
              <a:t> Greene had graduated from CCNY </a:t>
            </a:r>
          </a:p>
          <a:p>
            <a:r>
              <a:rPr lang="en-US" baseline="0" dirty="0" smtClean="0"/>
              <a:t>	about a year earlier</a:t>
            </a:r>
          </a:p>
          <a:p>
            <a:endParaRPr lang="en-US" baseline="0" dirty="0" smtClean="0"/>
          </a:p>
          <a:p>
            <a:r>
              <a:rPr lang="en-US" baseline="0" dirty="0" smtClean="0"/>
              <a:t>The New York Times recognized his success there</a:t>
            </a:r>
          </a:p>
          <a:p>
            <a:r>
              <a:rPr lang="en-US" baseline="0" dirty="0" smtClean="0"/>
              <a:t>	As did the audience</a:t>
            </a:r>
            <a:endParaRPr lang="en-US" dirty="0"/>
          </a:p>
        </p:txBody>
      </p:sp>
      <p:sp>
        <p:nvSpPr>
          <p:cNvPr id="4" name="Slide Number Placeholder 3"/>
          <p:cNvSpPr>
            <a:spLocks noGrp="1"/>
          </p:cNvSpPr>
          <p:nvPr>
            <p:ph type="sldNum" sz="quarter" idx="10"/>
          </p:nvPr>
        </p:nvSpPr>
        <p:spPr/>
        <p:txBody>
          <a:bodyPr/>
          <a:lstStyle/>
          <a:p>
            <a:fld id="{D8DF0B85-60CF-41B9-9047-02FF9674ADC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 had succeeded</a:t>
            </a:r>
            <a:r>
              <a:rPr lang="en-US" baseline="0" dirty="0" smtClean="0"/>
              <a:t> where several other African Americans </a:t>
            </a:r>
          </a:p>
          <a:p>
            <a:r>
              <a:rPr lang="en-US" baseline="0" dirty="0" smtClean="0"/>
              <a:t>	previously failed to graduate</a:t>
            </a:r>
          </a:p>
          <a:p>
            <a:endParaRPr lang="en-US" baseline="0" dirty="0" smtClean="0"/>
          </a:p>
          <a:p>
            <a:r>
              <a:rPr lang="en-US" baseline="0" dirty="0" smtClean="0"/>
              <a:t>He was interested in meteorology</a:t>
            </a:r>
          </a:p>
          <a:p>
            <a:r>
              <a:rPr lang="en-US" baseline="0" dirty="0" smtClean="0"/>
              <a:t>	Wanted to attend the Signal Service Meteorology School	</a:t>
            </a:r>
          </a:p>
          <a:p>
            <a:r>
              <a:rPr lang="en-US" baseline="0" dirty="0" smtClean="0"/>
              <a:t>		Fort Whipple Virginia </a:t>
            </a:r>
            <a:r>
              <a:rPr lang="en-US" baseline="0" dirty="0" smtClean="0"/>
              <a:t>(Ft Myer bear where </a:t>
            </a:r>
            <a:r>
              <a:rPr lang="en-US" baseline="0" dirty="0" smtClean="0"/>
              <a:t>the Pentagon is now)</a:t>
            </a:r>
          </a:p>
          <a:p>
            <a:endParaRPr lang="en-US" baseline="0" dirty="0" smtClean="0"/>
          </a:p>
          <a:p>
            <a:r>
              <a:rPr lang="en-US" baseline="0" dirty="0" smtClean="0"/>
              <a:t>He applied to enlist for the Army’s Signal Service</a:t>
            </a:r>
          </a:p>
        </p:txBody>
      </p:sp>
      <p:sp>
        <p:nvSpPr>
          <p:cNvPr id="4" name="Slide Number Placeholder 3"/>
          <p:cNvSpPr>
            <a:spLocks noGrp="1"/>
          </p:cNvSpPr>
          <p:nvPr>
            <p:ph type="sldNum" sz="quarter" idx="10"/>
          </p:nvPr>
        </p:nvSpPr>
        <p:spPr/>
        <p:txBody>
          <a:bodyPr/>
          <a:lstStyle/>
          <a:p>
            <a:fld id="{D8DF0B85-60CF-41B9-9047-02FF9674ADC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Chief</a:t>
            </a:r>
            <a:r>
              <a:rPr lang="en-US" baseline="0" dirty="0" smtClean="0"/>
              <a:t> Signal Officer of the Army was General Hazen</a:t>
            </a:r>
          </a:p>
          <a:p>
            <a:r>
              <a:rPr lang="en-US" baseline="0" dirty="0" smtClean="0"/>
              <a:t>	Served in several Civil War battles with distinction</a:t>
            </a:r>
          </a:p>
          <a:p>
            <a:r>
              <a:rPr lang="en-US" baseline="0" dirty="0" smtClean="0"/>
              <a:t>		Conducted meteorological research </a:t>
            </a:r>
          </a:p>
          <a:p>
            <a:r>
              <a:rPr lang="en-US" baseline="0" dirty="0" smtClean="0"/>
              <a:t>			Published many papers on results</a:t>
            </a:r>
          </a:p>
          <a:p>
            <a:endParaRPr lang="en-US" dirty="0" smtClean="0"/>
          </a:p>
          <a:p>
            <a:r>
              <a:rPr lang="en-US" dirty="0" smtClean="0"/>
              <a:t>Congress</a:t>
            </a:r>
            <a:r>
              <a:rPr lang="en-US" baseline="0" dirty="0" smtClean="0"/>
              <a:t> limited black soldiers to two infantry and two cavalry regiments</a:t>
            </a:r>
          </a:p>
          <a:p>
            <a:r>
              <a:rPr lang="en-US" baseline="0" dirty="0" smtClean="0"/>
              <a:t>	Viewed Greene’s enlistment into the white Signal Corps as  illegal</a:t>
            </a:r>
            <a:endParaRPr lang="en-US" dirty="0"/>
          </a:p>
        </p:txBody>
      </p:sp>
      <p:sp>
        <p:nvSpPr>
          <p:cNvPr id="4" name="Slide Number Placeholder 3"/>
          <p:cNvSpPr>
            <a:spLocks noGrp="1"/>
          </p:cNvSpPr>
          <p:nvPr>
            <p:ph type="sldNum" sz="quarter" idx="10"/>
          </p:nvPr>
        </p:nvSpPr>
        <p:spPr/>
        <p:txBody>
          <a:bodyPr/>
          <a:lstStyle/>
          <a:p>
            <a:fld id="{D8DF0B85-60CF-41B9-9047-02FF9674ADC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President of CCNY</a:t>
            </a:r>
            <a:r>
              <a:rPr lang="en-US" baseline="0" dirty="0" smtClean="0"/>
              <a:t> was another Civil War general</a:t>
            </a:r>
          </a:p>
          <a:p>
            <a:r>
              <a:rPr lang="en-US" baseline="0" dirty="0" smtClean="0"/>
              <a:t>	Had a different view</a:t>
            </a:r>
          </a:p>
          <a:p>
            <a:r>
              <a:rPr lang="en-US" baseline="0" dirty="0" smtClean="0"/>
              <a:t>	Was offended by the refusal to enlist Greene</a:t>
            </a:r>
          </a:p>
          <a:p>
            <a:endParaRPr lang="en-US" baseline="0" dirty="0" smtClean="0"/>
          </a:p>
          <a:p>
            <a:r>
              <a:rPr lang="en-US" baseline="0" dirty="0" smtClean="0"/>
              <a:t>He knew that you don’t ever write to your adversary</a:t>
            </a:r>
          </a:p>
          <a:p>
            <a:r>
              <a:rPr lang="en-US" baseline="0" dirty="0" smtClean="0"/>
              <a:t>	You write to his boss — to his BIG boss</a:t>
            </a:r>
          </a:p>
          <a:p>
            <a:r>
              <a:rPr lang="en-US" baseline="0" dirty="0" smtClean="0"/>
              <a:t>		The Secretary of War</a:t>
            </a:r>
            <a:endParaRPr lang="en-US" dirty="0"/>
          </a:p>
        </p:txBody>
      </p:sp>
      <p:sp>
        <p:nvSpPr>
          <p:cNvPr id="4" name="Slide Number Placeholder 3"/>
          <p:cNvSpPr>
            <a:spLocks noGrp="1"/>
          </p:cNvSpPr>
          <p:nvPr>
            <p:ph type="sldNum" sz="quarter" idx="10"/>
          </p:nvPr>
        </p:nvSpPr>
        <p:spPr/>
        <p:txBody>
          <a:bodyPr/>
          <a:lstStyle/>
          <a:p>
            <a:fld id="{D8DF0B85-60CF-41B9-9047-02FF9674ADC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Secretary of War just </a:t>
            </a:r>
            <a:r>
              <a:rPr lang="en-US" dirty="0" smtClean="0"/>
              <a:t>happened</a:t>
            </a:r>
            <a:r>
              <a:rPr lang="en-US" baseline="0" dirty="0" smtClean="0"/>
              <a:t> to be</a:t>
            </a:r>
          </a:p>
          <a:p>
            <a:r>
              <a:rPr lang="en-US" baseline="0" dirty="0" smtClean="0"/>
              <a:t>	the great emancipator’s son</a:t>
            </a:r>
          </a:p>
          <a:p>
            <a:r>
              <a:rPr lang="en-US" baseline="0" dirty="0" smtClean="0"/>
              <a:t>		</a:t>
            </a:r>
          </a:p>
          <a:p>
            <a:r>
              <a:rPr lang="en-US" baseline="0" dirty="0" smtClean="0"/>
              <a:t>Abraham had taught him well</a:t>
            </a:r>
            <a:endParaRPr lang="en-US" dirty="0"/>
          </a:p>
        </p:txBody>
      </p:sp>
      <p:sp>
        <p:nvSpPr>
          <p:cNvPr id="4" name="Slide Number Placeholder 3"/>
          <p:cNvSpPr>
            <a:spLocks noGrp="1"/>
          </p:cNvSpPr>
          <p:nvPr>
            <p:ph type="sldNum" sz="quarter" idx="10"/>
          </p:nvPr>
        </p:nvSpPr>
        <p:spPr/>
        <p:txBody>
          <a:bodyPr/>
          <a:lstStyle/>
          <a:p>
            <a:fld id="{D8DF0B85-60CF-41B9-9047-02FF9674ADC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B56F5E04-F88C-4C5D-8C05-759327CB11D2}" type="datetimeFigureOut">
              <a:rPr lang="en-US" smtClean="0"/>
              <a:pPr/>
              <a:t>7/9/12</a:t>
            </a:fld>
            <a:endParaRPr lang="en-US" dirty="0"/>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dirty="0"/>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BDFB129-C132-4D8B-8A35-C589B92AA50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DFB129-C132-4D8B-8A35-C589B92AA50B}" type="slidenum">
              <a:rPr lang="en-US" smtClean="0"/>
              <a:pPr/>
              <a:t>‹#›</a:t>
            </a:fld>
            <a:endParaRPr lang="en-US"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DFB129-C132-4D8B-8A35-C589B92AA50B}" type="slidenum">
              <a:rPr lang="en-US" smtClean="0"/>
              <a:pPr/>
              <a:t>‹#›</a:t>
            </a:fld>
            <a:endParaRPr lang="en-US"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DFB129-C132-4D8B-8A35-C589B92AA50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DFB129-C132-4D8B-8A35-C589B92AA50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DFB129-C132-4D8B-8A35-C589B92AA50B}"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DFB129-C132-4D8B-8A35-C589B92AA50B}" type="slidenum">
              <a:rPr lang="en-US" smtClean="0"/>
              <a:pPr/>
              <a:t>‹#›</a:t>
            </a:fld>
            <a:endParaRPr lang="en-US" dirty="0"/>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dirty="0" smtClean="0"/>
              <a:t>Click icon to add picture</a:t>
            </a:r>
            <a:endParaRPr dirty="0"/>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dirty="0" smtClean="0"/>
              <a:t>Click icon to add picture</a:t>
            </a:r>
            <a:endParaRPr dirty="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DFB129-C132-4D8B-8A35-C589B92AA50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DFB129-C132-4D8B-8A35-C589B92AA50B}" type="slidenum">
              <a:rPr lang="en-US" smtClean="0"/>
              <a:pPr/>
              <a:t>‹#›</a:t>
            </a:fld>
            <a:endParaRPr lang="en-US" dirty="0"/>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dirty="0" smtClean="0"/>
              <a:t>Click icon to add picture</a:t>
            </a:r>
            <a:endParaRPr dirty="0"/>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dirty="0" smtClean="0"/>
              <a:t>Click icon to add picture</a:t>
            </a:r>
            <a:endParaRPr dirty="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DFB129-C132-4D8B-8A35-C589B92AA50B}"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FB129-C132-4D8B-8A35-C589B92AA50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FB129-C132-4D8B-8A35-C589B92AA50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FB129-C132-4D8B-8A35-C589B92AA50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B56F5E04-F88C-4C5D-8C05-759327CB11D2}" type="datetimeFigureOut">
              <a:rPr lang="en-US" smtClean="0"/>
              <a:pPr/>
              <a:t>7/9/12</a:t>
            </a:fld>
            <a:endParaRPr lang="en-US" dirty="0"/>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DBDFB129-C132-4D8B-8A35-C589B92AA50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FB129-C132-4D8B-8A35-C589B92AA50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DFB129-C132-4D8B-8A35-C589B92AA50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dirty="0" smtClean="0"/>
              <a:t>Click icon to add picture</a:t>
            </a:r>
            <a:endParaRPr dirty="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DFB129-C132-4D8B-8A35-C589B92AA50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DFB129-C132-4D8B-8A35-C589B92AA50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DFB129-C132-4D8B-8A35-C589B92AA50B}" type="slidenum">
              <a:rPr lang="en-US" smtClean="0"/>
              <a:pPr/>
              <a:t>‹#›</a:t>
            </a:fld>
            <a:endParaRPr lang="en-US" dirty="0"/>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56F5E04-F88C-4C5D-8C05-759327CB11D2}" type="datetimeFigureOut">
              <a:rPr lang="en-US" smtClean="0"/>
              <a:pPr/>
              <a:t>7/9/12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DFB129-C132-4D8B-8A35-C589B92AA50B}" type="slidenum">
              <a:rPr lang="en-US" smtClean="0"/>
              <a:pPr/>
              <a:t>‹#›</a:t>
            </a:fld>
            <a:endParaRPr lang="en-US"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B56F5E04-F88C-4C5D-8C05-759327CB11D2}" type="datetimeFigureOut">
              <a:rPr lang="en-US" smtClean="0"/>
              <a:pPr/>
              <a:t>7/9/12</a:t>
            </a:fld>
            <a:endParaRPr lang="en-US" dirty="0"/>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dirty="0"/>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DBDFB129-C132-4D8B-8A35-C589B92AA50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2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22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344928"/>
            <a:ext cx="6477000" cy="1914144"/>
          </a:xfrm>
        </p:spPr>
        <p:txBody>
          <a:bodyPr/>
          <a:lstStyle/>
          <a:p>
            <a:r>
              <a:rPr lang="en-US" dirty="0" smtClean="0"/>
              <a:t>A Footnote to Florida’s</a:t>
            </a:r>
            <a:br>
              <a:rPr lang="en-US" dirty="0" smtClean="0"/>
            </a:br>
            <a:r>
              <a:rPr lang="en-US" dirty="0" smtClean="0"/>
              <a:t>Observational History</a:t>
            </a:r>
            <a:endParaRPr lang="en-US" dirty="0"/>
          </a:p>
        </p:txBody>
      </p:sp>
      <p:sp>
        <p:nvSpPr>
          <p:cNvPr id="3" name="Subtitle 2"/>
          <p:cNvSpPr>
            <a:spLocks noGrp="1"/>
          </p:cNvSpPr>
          <p:nvPr>
            <p:ph type="subTitle" idx="1"/>
          </p:nvPr>
        </p:nvSpPr>
        <p:spPr>
          <a:xfrm>
            <a:off x="2209800" y="4081272"/>
            <a:ext cx="6477000" cy="1174088"/>
          </a:xfrm>
        </p:spPr>
        <p:txBody>
          <a:bodyPr/>
          <a:lstStyle/>
          <a:p>
            <a:endParaRPr lang="en-US" dirty="0" smtClean="0"/>
          </a:p>
          <a:p>
            <a:r>
              <a:rPr lang="en-US" dirty="0" smtClean="0"/>
              <a:t>Glen Conner</a:t>
            </a:r>
          </a:p>
          <a:p>
            <a:r>
              <a:rPr lang="en-US" dirty="0" smtClean="0"/>
              <a:t>Kentucky State Climatologist Emeritus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between </a:t>
            </a:r>
            <a:br>
              <a:rPr lang="en-US" dirty="0" smtClean="0"/>
            </a:br>
            <a:r>
              <a:rPr lang="en-US" dirty="0" smtClean="0"/>
              <a:t>Hazen and Lincoln</a:t>
            </a:r>
            <a:endParaRPr lang="en-US" dirty="0"/>
          </a:p>
        </p:txBody>
      </p:sp>
      <p:sp>
        <p:nvSpPr>
          <p:cNvPr id="3" name="Content Placeholder 2"/>
          <p:cNvSpPr>
            <a:spLocks noGrp="1"/>
          </p:cNvSpPr>
          <p:nvPr>
            <p:ph idx="1"/>
          </p:nvPr>
        </p:nvSpPr>
        <p:spPr/>
        <p:txBody>
          <a:bodyPr/>
          <a:lstStyle/>
          <a:p>
            <a:r>
              <a:rPr lang="en-US" dirty="0" smtClean="0"/>
              <a:t>Hazen objected having Signal Service singled out for integration</a:t>
            </a:r>
          </a:p>
          <a:p>
            <a:pPr lvl="1"/>
            <a:r>
              <a:rPr lang="en-US" dirty="0" smtClean="0"/>
              <a:t>Would not act unless ordered to </a:t>
            </a:r>
          </a:p>
          <a:p>
            <a:r>
              <a:rPr lang="en-US" dirty="0" smtClean="0"/>
              <a:t>Lincoln wrote</a:t>
            </a:r>
          </a:p>
          <a:p>
            <a:pPr lvl="1"/>
            <a:r>
              <a:rPr lang="en-US" dirty="0" smtClean="0"/>
              <a:t>“The Chief Signal Officer of the Army is ordered ….to prohibit rejection  as a recruit ….on account or the African descent of such applicant”</a:t>
            </a:r>
          </a:p>
          <a:p>
            <a:pPr lvl="2"/>
            <a:r>
              <a:rPr lang="en-US" dirty="0" smtClean="0"/>
              <a:t>Specifically included Greene by name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Greene’ Enlistment</a:t>
            </a:r>
            <a:endParaRPr lang="en-US" dirty="0"/>
          </a:p>
        </p:txBody>
      </p:sp>
      <p:sp>
        <p:nvSpPr>
          <p:cNvPr id="3" name="Content Placeholder 2"/>
          <p:cNvSpPr>
            <a:spLocks noGrp="1"/>
          </p:cNvSpPr>
          <p:nvPr>
            <p:ph idx="1"/>
          </p:nvPr>
        </p:nvSpPr>
        <p:spPr>
          <a:xfrm>
            <a:off x="1644801" y="1371600"/>
            <a:ext cx="7313613" cy="4056062"/>
          </a:xfrm>
        </p:spPr>
        <p:txBody>
          <a:bodyPr/>
          <a:lstStyle/>
          <a:p>
            <a:endParaRPr lang="en-US" dirty="0" smtClean="0"/>
          </a:p>
          <a:p>
            <a:endParaRPr lang="en-US" dirty="0"/>
          </a:p>
        </p:txBody>
      </p:sp>
      <p:pic>
        <p:nvPicPr>
          <p:cNvPr id="5" name="Picture 4" descr="Enlistment.png"/>
          <p:cNvPicPr>
            <a:picLocks noChangeAspect="1"/>
          </p:cNvPicPr>
          <p:nvPr/>
        </p:nvPicPr>
        <p:blipFill>
          <a:blip r:embed="rId3"/>
          <a:stretch>
            <a:fillRect/>
          </a:stretch>
        </p:blipFill>
        <p:spPr>
          <a:xfrm>
            <a:off x="1644801" y="1572005"/>
            <a:ext cx="5817041" cy="51116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503238"/>
            <a:ext cx="8552867" cy="868362"/>
          </a:xfrm>
        </p:spPr>
        <p:txBody>
          <a:bodyPr/>
          <a:lstStyle/>
          <a:p>
            <a:r>
              <a:rPr lang="en-US" dirty="0" smtClean="0"/>
              <a:t>Cleveland </a:t>
            </a:r>
            <a:r>
              <a:rPr lang="en-US" dirty="0" err="1" smtClean="0"/>
              <a:t>Abbe’s</a:t>
            </a:r>
            <a:r>
              <a:rPr lang="en-US" dirty="0" smtClean="0"/>
              <a:t/>
            </a:r>
            <a:br>
              <a:rPr lang="en-US" dirty="0" smtClean="0"/>
            </a:br>
            <a:r>
              <a:rPr lang="en-US" dirty="0" smtClean="0"/>
              <a:t>Signal Service Meteorology School</a:t>
            </a:r>
            <a:endParaRPr lang="en-US" dirty="0"/>
          </a:p>
        </p:txBody>
      </p:sp>
      <p:sp>
        <p:nvSpPr>
          <p:cNvPr id="3" name="Content Placeholder 2"/>
          <p:cNvSpPr>
            <a:spLocks noGrp="1"/>
          </p:cNvSpPr>
          <p:nvPr>
            <p:ph idx="1"/>
          </p:nvPr>
        </p:nvSpPr>
        <p:spPr>
          <a:xfrm>
            <a:off x="774700" y="1735138"/>
            <a:ext cx="4857333" cy="5122862"/>
          </a:xfrm>
        </p:spPr>
        <p:txBody>
          <a:bodyPr>
            <a:normAutofit/>
          </a:bodyPr>
          <a:lstStyle/>
          <a:p>
            <a:r>
              <a:rPr lang="en-US" dirty="0" smtClean="0"/>
              <a:t>Signal Service required passage of a written examination to qualify for the Signal Service</a:t>
            </a:r>
          </a:p>
          <a:p>
            <a:pPr lvl="1"/>
            <a:r>
              <a:rPr lang="en-US" dirty="0" smtClean="0"/>
              <a:t>Greene scored high on it</a:t>
            </a:r>
          </a:p>
          <a:p>
            <a:r>
              <a:rPr lang="en-US" dirty="0" smtClean="0"/>
              <a:t>Hazen reported to Lincoln that Greene had qualified and was accepted </a:t>
            </a:r>
          </a:p>
          <a:p>
            <a:r>
              <a:rPr lang="en-US" dirty="0" smtClean="0"/>
              <a:t>Greene stayed the course</a:t>
            </a:r>
          </a:p>
          <a:p>
            <a:pPr lvl="1"/>
            <a:r>
              <a:rPr lang="en-US" dirty="0" smtClean="0"/>
              <a:t>Ranked second in a class of eight</a:t>
            </a:r>
          </a:p>
          <a:p>
            <a:endParaRPr lang="en-US" dirty="0"/>
          </a:p>
        </p:txBody>
      </p:sp>
      <p:pic>
        <p:nvPicPr>
          <p:cNvPr id="4" name="Picture 3" descr="Abbe.png"/>
          <p:cNvPicPr>
            <a:picLocks noChangeAspect="1"/>
          </p:cNvPicPr>
          <p:nvPr/>
        </p:nvPicPr>
        <p:blipFill>
          <a:blip r:embed="rId3"/>
          <a:stretch>
            <a:fillRect/>
          </a:stretch>
        </p:blipFill>
        <p:spPr>
          <a:xfrm>
            <a:off x="5632033" y="1951758"/>
            <a:ext cx="3289134" cy="35489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Greene Assigned to </a:t>
            </a:r>
            <a:br>
              <a:rPr lang="en-US" dirty="0" smtClean="0"/>
            </a:br>
            <a:r>
              <a:rPr lang="en-US" dirty="0" smtClean="0"/>
              <a:t>Signal Service at Pensacola</a:t>
            </a:r>
            <a:endParaRPr lang="en-US" dirty="0"/>
          </a:p>
        </p:txBody>
      </p:sp>
      <p:pic>
        <p:nvPicPr>
          <p:cNvPr id="4" name="Content Placeholder 3" descr="Pensacola 1880.png"/>
          <p:cNvPicPr>
            <a:picLocks noGrp="1" noChangeAspect="1"/>
          </p:cNvPicPr>
          <p:nvPr>
            <p:ph idx="1"/>
          </p:nvPr>
        </p:nvPicPr>
        <p:blipFill>
          <a:blip r:embed="rId3"/>
          <a:srcRect l="-7891" r="-7891"/>
          <a:stretch>
            <a:fillRect/>
          </a:stretch>
        </p:blipFill>
        <p:spPr>
          <a:xfrm>
            <a:off x="231063" y="1735138"/>
            <a:ext cx="8585921" cy="4761672"/>
          </a:xfrm>
        </p:spPr>
      </p:pic>
      <p:sp>
        <p:nvSpPr>
          <p:cNvPr id="6" name="Rounded Rectangular Callout 5"/>
          <p:cNvSpPr/>
          <p:nvPr/>
        </p:nvSpPr>
        <p:spPr>
          <a:xfrm>
            <a:off x="914400" y="2692400"/>
            <a:ext cx="2133600" cy="457200"/>
          </a:xfrm>
          <a:prstGeom prst="wedgeRoundRectCallout">
            <a:avLst>
              <a:gd name="adj1" fmla="val 96384"/>
              <a:gd name="adj2" fmla="val 301388"/>
              <a:gd name="adj3" fmla="val 16667"/>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Signal Service Office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Greene’s Tour at Pensacola</a:t>
            </a:r>
            <a:endParaRPr lang="en-US" dirty="0"/>
          </a:p>
        </p:txBody>
      </p:sp>
      <p:sp>
        <p:nvSpPr>
          <p:cNvPr id="3" name="Content Placeholder 2"/>
          <p:cNvSpPr>
            <a:spLocks noGrp="1"/>
          </p:cNvSpPr>
          <p:nvPr>
            <p:ph idx="1"/>
          </p:nvPr>
        </p:nvSpPr>
        <p:spPr>
          <a:xfrm>
            <a:off x="914400" y="1735138"/>
            <a:ext cx="7874147" cy="4056062"/>
          </a:xfrm>
        </p:spPr>
        <p:txBody>
          <a:bodyPr/>
          <a:lstStyle/>
          <a:p>
            <a:r>
              <a:rPr lang="en-US" dirty="0" smtClean="0"/>
              <a:t>Sergeant McGowan refused to accept Private Greene</a:t>
            </a:r>
          </a:p>
          <a:p>
            <a:r>
              <a:rPr lang="en-US" dirty="0" smtClean="0"/>
              <a:t>General Hazen ordered Sgt McGowan back to Washington</a:t>
            </a:r>
          </a:p>
          <a:p>
            <a:pPr lvl="1"/>
            <a:r>
              <a:rPr lang="en-US" dirty="0" smtClean="0"/>
              <a:t>Demoted him to Private</a:t>
            </a:r>
          </a:p>
          <a:p>
            <a:r>
              <a:rPr lang="en-US" dirty="0" smtClean="0"/>
              <a:t>Assigned Private Greene as the station chief</a:t>
            </a:r>
          </a:p>
          <a:p>
            <a:pPr lvl="1"/>
            <a:r>
              <a:rPr lang="en-US" dirty="0" smtClean="0"/>
              <a:t>First monthly report was in July 1885</a:t>
            </a:r>
          </a:p>
          <a:p>
            <a:pPr lvl="1"/>
            <a:r>
              <a:rPr lang="en-US" dirty="0" smtClean="0"/>
              <a:t>He remained as the chief until late 1885</a:t>
            </a:r>
          </a:p>
          <a:p>
            <a:pPr lvl="1">
              <a:buNone/>
            </a:pPr>
            <a:endParaRPr lang="en-US" dirty="0" smtClean="0"/>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First Black Meteorologist</a:t>
            </a:r>
            <a:br>
              <a:rPr lang="en-US" sz="3600" dirty="0" smtClean="0"/>
            </a:br>
            <a:r>
              <a:rPr lang="en-US" sz="3600" dirty="0" smtClean="0"/>
              <a:t>127 years ago</a:t>
            </a:r>
            <a:endParaRPr lang="en-US" sz="3600" dirty="0"/>
          </a:p>
        </p:txBody>
      </p:sp>
      <p:sp>
        <p:nvSpPr>
          <p:cNvPr id="3" name="Content Placeholder 2"/>
          <p:cNvSpPr>
            <a:spLocks noGrp="1"/>
          </p:cNvSpPr>
          <p:nvPr>
            <p:ph idx="1"/>
          </p:nvPr>
        </p:nvSpPr>
        <p:spPr>
          <a:xfrm>
            <a:off x="377310" y="1735138"/>
            <a:ext cx="7850704" cy="4056062"/>
          </a:xfrm>
        </p:spPr>
        <p:txBody>
          <a:bodyPr>
            <a:normAutofit/>
          </a:bodyPr>
          <a:lstStyle/>
          <a:p>
            <a:pPr>
              <a:buNone/>
            </a:pPr>
            <a:r>
              <a:rPr lang="en-US" dirty="0" smtClean="0"/>
              <a:t>		</a:t>
            </a:r>
          </a:p>
          <a:p>
            <a:pPr>
              <a:buNone/>
            </a:pPr>
            <a:r>
              <a:rPr lang="en-US" dirty="0" smtClean="0"/>
              <a:t>William </a:t>
            </a:r>
            <a:r>
              <a:rPr lang="en-US" dirty="0" err="1" smtClean="0"/>
              <a:t>Hullett</a:t>
            </a:r>
            <a:r>
              <a:rPr lang="en-US" dirty="0" smtClean="0"/>
              <a:t> Greene</a:t>
            </a:r>
          </a:p>
          <a:p>
            <a:pPr>
              <a:buNone/>
            </a:pPr>
            <a:r>
              <a:rPr lang="en-US" dirty="0" smtClean="0"/>
              <a:t>	Private, U.S. Army </a:t>
            </a:r>
          </a:p>
          <a:p>
            <a:pPr>
              <a:buNone/>
            </a:pPr>
            <a:r>
              <a:rPr lang="en-US" dirty="0" smtClean="0"/>
              <a:t>First Black Observer </a:t>
            </a:r>
          </a:p>
          <a:p>
            <a:pPr>
              <a:buNone/>
            </a:pPr>
            <a:r>
              <a:rPr lang="en-US" dirty="0" smtClean="0"/>
              <a:t>First Black Forecaster </a:t>
            </a:r>
          </a:p>
          <a:p>
            <a:pPr>
              <a:buNone/>
            </a:pPr>
            <a:r>
              <a:rPr lang="en-US" dirty="0" smtClean="0"/>
              <a:t>First Black Station Chief </a:t>
            </a:r>
          </a:p>
          <a:p>
            <a:pPr>
              <a:buNone/>
            </a:pPr>
            <a:endParaRPr lang="en-US" dirty="0" smtClean="0"/>
          </a:p>
          <a:p>
            <a:pPr>
              <a:buNone/>
            </a:pPr>
            <a:endParaRPr lang="en-US" dirty="0"/>
          </a:p>
        </p:txBody>
      </p:sp>
      <p:pic>
        <p:nvPicPr>
          <p:cNvPr id="4" name="Picture 3" descr="Greene.png"/>
          <p:cNvPicPr>
            <a:picLocks noChangeAspect="1"/>
          </p:cNvPicPr>
          <p:nvPr/>
        </p:nvPicPr>
        <p:blipFill>
          <a:blip r:embed="rId3"/>
          <a:stretch>
            <a:fillRect/>
          </a:stretch>
        </p:blipFill>
        <p:spPr>
          <a:xfrm>
            <a:off x="4895819" y="1526586"/>
            <a:ext cx="4248181" cy="497942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5.png"/>
          <p:cNvPicPr>
            <a:picLocks noGrp="1" noChangeAspect="1"/>
          </p:cNvPicPr>
          <p:nvPr>
            <p:ph idx="1"/>
          </p:nvPr>
        </p:nvPicPr>
        <p:blipFill>
          <a:blip r:embed="rId3"/>
          <a:srcRect l="-16533" r="-16533"/>
          <a:stretch>
            <a:fillRect/>
          </a:stretch>
        </p:blipFill>
        <p:spPr>
          <a:xfrm>
            <a:off x="0" y="1580690"/>
            <a:ext cx="9515683" cy="5277310"/>
          </a:xfrm>
          <a:prstGeom prst="wedgeRectCallout">
            <a:avLst>
              <a:gd name="adj1" fmla="val -49622"/>
              <a:gd name="adj2" fmla="val 48214"/>
            </a:avLst>
          </a:prstGeom>
        </p:spPr>
      </p:pic>
      <p:sp>
        <p:nvSpPr>
          <p:cNvPr id="5" name="Title 4"/>
          <p:cNvSpPr>
            <a:spLocks noGrp="1"/>
          </p:cNvSpPr>
          <p:nvPr>
            <p:ph type="title"/>
          </p:nvPr>
        </p:nvSpPr>
        <p:spPr>
          <a:xfrm>
            <a:off x="190500" y="69057"/>
            <a:ext cx="8775700" cy="868362"/>
          </a:xfrm>
        </p:spPr>
        <p:txBody>
          <a:bodyPr/>
          <a:lstStyle/>
          <a:p>
            <a:r>
              <a:rPr lang="en-US" dirty="0" smtClean="0"/>
              <a:t/>
            </a:r>
            <a:br>
              <a:rPr lang="en-US" dirty="0" smtClean="0"/>
            </a:br>
            <a:r>
              <a:rPr lang="en-US" dirty="0" smtClean="0"/>
              <a:t>Signal Service</a:t>
            </a:r>
            <a:br>
              <a:rPr lang="en-US" dirty="0" smtClean="0"/>
            </a:br>
            <a:r>
              <a:rPr lang="en-US" dirty="0" smtClean="0"/>
              <a:t>Pensacola Observations July 1885</a:t>
            </a:r>
            <a:endParaRPr lang="en-US" dirty="0"/>
          </a:p>
        </p:txBody>
      </p:sp>
      <p:sp>
        <p:nvSpPr>
          <p:cNvPr id="6" name="Rectangular Callout 5"/>
          <p:cNvSpPr/>
          <p:nvPr/>
        </p:nvSpPr>
        <p:spPr>
          <a:xfrm>
            <a:off x="1327588" y="1682360"/>
            <a:ext cx="2152212" cy="438540"/>
          </a:xfrm>
          <a:prstGeom prst="wedgeRectCallout">
            <a:avLst>
              <a:gd name="adj1" fmla="val 104526"/>
              <a:gd name="adj2" fmla="val 324354"/>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Signal Service Office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3838"/>
            <a:ext cx="7313613" cy="868362"/>
          </a:xfrm>
        </p:spPr>
        <p:txBody>
          <a:bodyPr/>
          <a:lstStyle/>
          <a:p>
            <a:r>
              <a:rPr lang="en-US" sz="3600" dirty="0" smtClean="0"/>
              <a:t>Pensacola Observations</a:t>
            </a:r>
            <a:br>
              <a:rPr lang="en-US" sz="3600" dirty="0" smtClean="0"/>
            </a:br>
            <a:r>
              <a:rPr lang="en-US" sz="3600" dirty="0" smtClean="0"/>
              <a:t>3 p.m. EST 10 July 1885 </a:t>
            </a:r>
            <a:endParaRPr lang="en-US" sz="3600" dirty="0"/>
          </a:p>
        </p:txBody>
      </p:sp>
      <p:sp>
        <p:nvSpPr>
          <p:cNvPr id="3" name="Content Placeholder 2"/>
          <p:cNvSpPr>
            <a:spLocks noGrp="1"/>
          </p:cNvSpPr>
          <p:nvPr>
            <p:ph idx="1"/>
          </p:nvPr>
        </p:nvSpPr>
        <p:spPr>
          <a:xfrm>
            <a:off x="1" y="1371600"/>
            <a:ext cx="4775200" cy="5486400"/>
          </a:xfrm>
        </p:spPr>
        <p:txBody>
          <a:bodyPr>
            <a:normAutofit/>
          </a:bodyPr>
          <a:lstStyle/>
          <a:p>
            <a:r>
              <a:rPr lang="en-US" dirty="0" smtClean="0"/>
              <a:t>Dry Bulb      87.2</a:t>
            </a:r>
          </a:p>
          <a:p>
            <a:pPr lvl="1"/>
            <a:r>
              <a:rPr lang="en-US" dirty="0" smtClean="0"/>
              <a:t>Wet Bulb 78.2</a:t>
            </a:r>
          </a:p>
          <a:p>
            <a:pPr lvl="1"/>
            <a:r>
              <a:rPr lang="en-US" dirty="0" smtClean="0"/>
              <a:t>RH          75%</a:t>
            </a:r>
          </a:p>
          <a:p>
            <a:r>
              <a:rPr lang="en-US" dirty="0" smtClean="0"/>
              <a:t>Wind	  S 15</a:t>
            </a:r>
          </a:p>
          <a:p>
            <a:pPr lvl="1"/>
            <a:r>
              <a:rPr lang="en-US" dirty="0" smtClean="0"/>
              <a:t>Max Wind Last 8 Hrs  S 20</a:t>
            </a:r>
          </a:p>
          <a:p>
            <a:pPr lvl="1"/>
            <a:r>
              <a:rPr lang="en-US" dirty="0" smtClean="0"/>
              <a:t>Last 8 Hours 69 miles total</a:t>
            </a:r>
          </a:p>
          <a:p>
            <a:r>
              <a:rPr lang="en-US" dirty="0" smtClean="0"/>
              <a:t>High Cirrostratus 1/10 cover </a:t>
            </a:r>
          </a:p>
          <a:p>
            <a:pPr lvl="1"/>
            <a:r>
              <a:rPr lang="en-US" dirty="0" smtClean="0"/>
              <a:t>Low Cumulus 3/10  from SW</a:t>
            </a:r>
          </a:p>
          <a:p>
            <a:r>
              <a:rPr lang="en-US" dirty="0" smtClean="0"/>
              <a:t>Temperature of the water  88.2</a:t>
            </a:r>
          </a:p>
          <a:p>
            <a:r>
              <a:rPr lang="en-US" dirty="0" smtClean="0"/>
              <a:t>Pressure  29.982</a:t>
            </a:r>
            <a:endParaRPr lang="en-US" dirty="0"/>
          </a:p>
        </p:txBody>
      </p:sp>
      <p:pic>
        <p:nvPicPr>
          <p:cNvPr id="5" name="Picture 4" descr="Jul10TempRev.pdf"/>
          <p:cNvPicPr>
            <a:picLocks noChangeAspect="1"/>
          </p:cNvPicPr>
          <p:nvPr/>
        </p:nvPicPr>
        <p:blipFill>
          <a:blip r:embed="rId3"/>
          <a:stretch>
            <a:fillRect/>
          </a:stretch>
        </p:blipFill>
        <p:spPr>
          <a:xfrm>
            <a:off x="5118100" y="1256345"/>
            <a:ext cx="3799271" cy="560165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Pensacola July 1885</a:t>
            </a:r>
            <a:endParaRPr lang="en-US" dirty="0"/>
          </a:p>
        </p:txBody>
      </p:sp>
      <p:pic>
        <p:nvPicPr>
          <p:cNvPr id="4" name="Content Placeholder 3" descr="July1885.jpg"/>
          <p:cNvPicPr>
            <a:picLocks noGrp="1" noChangeAspect="1"/>
          </p:cNvPicPr>
          <p:nvPr>
            <p:ph idx="1"/>
          </p:nvPr>
        </p:nvPicPr>
        <p:blipFill>
          <a:blip r:embed="rId3"/>
          <a:srcRect l="-19108" r="-19108"/>
          <a:stretch>
            <a:fillRect/>
          </a:stretch>
        </p:blipFill>
        <p:spPr>
          <a:xfrm>
            <a:off x="-196793" y="1371600"/>
            <a:ext cx="9674998" cy="5365664"/>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Hallett Greene</a:t>
            </a:r>
            <a:br>
              <a:rPr lang="en-US" dirty="0" smtClean="0"/>
            </a:br>
            <a:r>
              <a:rPr lang="en-US" dirty="0" smtClean="0"/>
              <a:t>Graduation Day</a:t>
            </a:r>
            <a:endParaRPr lang="en-US" dirty="0"/>
          </a:p>
        </p:txBody>
      </p:sp>
      <p:sp>
        <p:nvSpPr>
          <p:cNvPr id="3" name="Content Placeholder 2"/>
          <p:cNvSpPr>
            <a:spLocks noGrp="1"/>
          </p:cNvSpPr>
          <p:nvPr>
            <p:ph idx="1"/>
          </p:nvPr>
        </p:nvSpPr>
        <p:spPr/>
        <p:txBody>
          <a:bodyPr/>
          <a:lstStyle/>
          <a:p>
            <a:r>
              <a:rPr lang="en-US" dirty="0" smtClean="0"/>
              <a:t>City College of New York</a:t>
            </a:r>
          </a:p>
          <a:p>
            <a:pPr lvl="1"/>
            <a:r>
              <a:rPr lang="en-US" dirty="0" smtClean="0"/>
              <a:t>Was Secretary of his Class</a:t>
            </a:r>
          </a:p>
          <a:p>
            <a:pPr lvl="1"/>
            <a:r>
              <a:rPr lang="en-US" dirty="0" smtClean="0"/>
              <a:t>Graduated 26 June 1884</a:t>
            </a:r>
          </a:p>
          <a:p>
            <a:pPr lvl="1"/>
            <a:r>
              <a:rPr lang="en-US" dirty="0" smtClean="0"/>
              <a:t>Age 19</a:t>
            </a:r>
          </a:p>
          <a:p>
            <a:r>
              <a:rPr lang="en-US" dirty="0" smtClean="0"/>
              <a:t>New York Times reported</a:t>
            </a:r>
          </a:p>
          <a:p>
            <a:pPr lvl="1"/>
            <a:r>
              <a:rPr lang="en-US" dirty="0" smtClean="0"/>
              <a:t>Audience applauded liberally</a:t>
            </a:r>
          </a:p>
          <a:p>
            <a:pPr lvl="2"/>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Hallett Greene</a:t>
            </a:r>
            <a:br>
              <a:rPr lang="en-US" dirty="0" smtClean="0"/>
            </a:br>
            <a:r>
              <a:rPr lang="en-US" dirty="0" smtClean="0"/>
              <a:t>Graduation Day</a:t>
            </a:r>
            <a:endParaRPr lang="en-US" dirty="0"/>
          </a:p>
        </p:txBody>
      </p:sp>
      <p:sp>
        <p:nvSpPr>
          <p:cNvPr id="3" name="Content Placeholder 2"/>
          <p:cNvSpPr>
            <a:spLocks noGrp="1"/>
          </p:cNvSpPr>
          <p:nvPr>
            <p:ph idx="1"/>
          </p:nvPr>
        </p:nvSpPr>
        <p:spPr/>
        <p:txBody>
          <a:bodyPr/>
          <a:lstStyle/>
          <a:p>
            <a:r>
              <a:rPr lang="en-US" dirty="0" smtClean="0"/>
              <a:t>City College of New York</a:t>
            </a:r>
          </a:p>
          <a:p>
            <a:pPr lvl="1"/>
            <a:r>
              <a:rPr lang="en-US" dirty="0" smtClean="0"/>
              <a:t>Was Secretary of his Class</a:t>
            </a:r>
          </a:p>
          <a:p>
            <a:pPr lvl="1"/>
            <a:r>
              <a:rPr lang="en-US" dirty="0" smtClean="0"/>
              <a:t>Graduated 26 June 1884</a:t>
            </a:r>
          </a:p>
          <a:p>
            <a:pPr lvl="1"/>
            <a:r>
              <a:rPr lang="en-US" dirty="0" smtClean="0"/>
              <a:t>Age 19</a:t>
            </a:r>
          </a:p>
          <a:p>
            <a:r>
              <a:rPr lang="en-US" dirty="0" smtClean="0"/>
              <a:t>New York Times reported</a:t>
            </a:r>
          </a:p>
          <a:p>
            <a:pPr lvl="1"/>
            <a:r>
              <a:rPr lang="en-US" dirty="0" smtClean="0"/>
              <a:t>Audience applauded liberally</a:t>
            </a:r>
          </a:p>
          <a:p>
            <a:pPr lvl="1"/>
            <a:r>
              <a:rPr lang="en-US" dirty="0" smtClean="0"/>
              <a:t>First “colored boy” to graduate </a:t>
            </a:r>
          </a:p>
          <a:p>
            <a:pPr lvl="1">
              <a:buNone/>
            </a:pPr>
            <a:r>
              <a:rPr lang="en-US" dirty="0" smtClean="0"/>
              <a:t>	from CCNY</a:t>
            </a:r>
          </a:p>
          <a:p>
            <a:endParaRPr lang="en-US" dirty="0" smtClean="0"/>
          </a:p>
          <a:p>
            <a:pPr lvl="2"/>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from General Hazen</a:t>
            </a:r>
            <a:br>
              <a:rPr lang="en-US" dirty="0" smtClean="0"/>
            </a:br>
            <a:r>
              <a:rPr lang="en-US" dirty="0" smtClean="0"/>
              <a:t>8 May 1884</a:t>
            </a:r>
            <a:endParaRPr lang="en-US" dirty="0"/>
          </a:p>
        </p:txBody>
      </p:sp>
      <p:sp>
        <p:nvSpPr>
          <p:cNvPr id="3" name="Content Placeholder 2"/>
          <p:cNvSpPr>
            <a:spLocks noGrp="1"/>
          </p:cNvSpPr>
          <p:nvPr>
            <p:ph idx="1"/>
          </p:nvPr>
        </p:nvSpPr>
        <p:spPr>
          <a:xfrm>
            <a:off x="914401" y="1735138"/>
            <a:ext cx="4602969" cy="4056062"/>
          </a:xfrm>
        </p:spPr>
        <p:txBody>
          <a:bodyPr>
            <a:normAutofit lnSpcReduction="10000"/>
          </a:bodyPr>
          <a:lstStyle/>
          <a:p>
            <a:r>
              <a:rPr lang="en-US" dirty="0" smtClean="0"/>
              <a:t>“I have taken time to very carefully consider your application for enlistment. The legislation ….provides for the enlistment of men of color only in two regiments of infantry and two of cavalry.</a:t>
            </a:r>
          </a:p>
          <a:p>
            <a:r>
              <a:rPr lang="en-US" dirty="0" smtClean="0"/>
              <a:t>….I am not at liberty to violate </a:t>
            </a:r>
          </a:p>
          <a:p>
            <a:r>
              <a:rPr lang="en-US" dirty="0" smtClean="0"/>
              <a:t>….feel obliged to dismiss the case without further action.”</a:t>
            </a:r>
            <a:endParaRPr lang="en-US" dirty="0"/>
          </a:p>
        </p:txBody>
      </p:sp>
      <p:pic>
        <p:nvPicPr>
          <p:cNvPr id="5" name="Picture 4" descr="Picture 3.png"/>
          <p:cNvPicPr>
            <a:picLocks noChangeAspect="1"/>
          </p:cNvPicPr>
          <p:nvPr/>
        </p:nvPicPr>
        <p:blipFill>
          <a:blip r:embed="rId3"/>
          <a:stretch>
            <a:fillRect/>
          </a:stretch>
        </p:blipFill>
        <p:spPr>
          <a:xfrm>
            <a:off x="5705834" y="1735138"/>
            <a:ext cx="3105447" cy="406777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Alexander Stuart Webb’s letter to Secretary of War</a:t>
            </a:r>
            <a:endParaRPr lang="en-US" dirty="0"/>
          </a:p>
        </p:txBody>
      </p:sp>
      <p:sp>
        <p:nvSpPr>
          <p:cNvPr id="3" name="Content Placeholder 2"/>
          <p:cNvSpPr>
            <a:spLocks noGrp="1"/>
          </p:cNvSpPr>
          <p:nvPr>
            <p:ph idx="1"/>
          </p:nvPr>
        </p:nvSpPr>
        <p:spPr>
          <a:xfrm>
            <a:off x="914401" y="1735137"/>
            <a:ext cx="4724399" cy="4729861"/>
          </a:xfrm>
        </p:spPr>
        <p:txBody>
          <a:bodyPr>
            <a:normAutofit/>
          </a:bodyPr>
          <a:lstStyle/>
          <a:p>
            <a:r>
              <a:rPr lang="en-US" dirty="0" smtClean="0"/>
              <a:t>The President of CCNY wrote</a:t>
            </a:r>
          </a:p>
          <a:p>
            <a:pPr lvl="1"/>
            <a:r>
              <a:rPr lang="en-US" dirty="0" smtClean="0"/>
              <a:t>“….General Hazen is in error in his interpretation of the action of the members of Congress.”</a:t>
            </a:r>
          </a:p>
          <a:p>
            <a:r>
              <a:rPr lang="en-US" dirty="0" smtClean="0"/>
              <a:t>Asked protection of Greene 	“against such a decision by the 	Chief Signal Officer of the 	Army”</a:t>
            </a:r>
          </a:p>
          <a:p>
            <a:pPr>
              <a:buNone/>
            </a:pPr>
            <a:endParaRPr lang="en-US" dirty="0" smtClean="0"/>
          </a:p>
        </p:txBody>
      </p:sp>
      <p:pic>
        <p:nvPicPr>
          <p:cNvPr id="4" name="Picture 3" descr="Webb.png"/>
          <p:cNvPicPr>
            <a:picLocks noChangeAspect="1"/>
          </p:cNvPicPr>
          <p:nvPr/>
        </p:nvPicPr>
        <p:blipFill>
          <a:blip r:embed="rId3"/>
          <a:stretch>
            <a:fillRect/>
          </a:stretch>
        </p:blipFill>
        <p:spPr>
          <a:xfrm>
            <a:off x="6256490" y="1932938"/>
            <a:ext cx="2430928" cy="29621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Todd Lincoln's letter to General Hazen</a:t>
            </a:r>
            <a:endParaRPr lang="en-US" dirty="0"/>
          </a:p>
        </p:txBody>
      </p:sp>
      <p:sp>
        <p:nvSpPr>
          <p:cNvPr id="3" name="Content Placeholder 2"/>
          <p:cNvSpPr>
            <a:spLocks noGrp="1"/>
          </p:cNvSpPr>
          <p:nvPr>
            <p:ph idx="1"/>
          </p:nvPr>
        </p:nvSpPr>
        <p:spPr>
          <a:xfrm>
            <a:off x="914401" y="1735137"/>
            <a:ext cx="4904864" cy="5122863"/>
          </a:xfrm>
        </p:spPr>
        <p:txBody>
          <a:bodyPr>
            <a:normAutofit/>
          </a:bodyPr>
          <a:lstStyle/>
          <a:p>
            <a:r>
              <a:rPr lang="en-US" dirty="0" smtClean="0"/>
              <a:t>“Colored men have been have been Senators and Representatives in </a:t>
            </a:r>
          </a:p>
          <a:p>
            <a:pPr lvl="1">
              <a:buNone/>
            </a:pPr>
            <a:r>
              <a:rPr lang="en-US" dirty="0" smtClean="0"/>
              <a:t>Congress”</a:t>
            </a:r>
          </a:p>
          <a:p>
            <a:r>
              <a:rPr lang="en-US" dirty="0" smtClean="0"/>
              <a:t>No distinction “should be made in admitting them to the Signal Corps in any capacity which they are qualified to fill.”</a:t>
            </a:r>
          </a:p>
          <a:p>
            <a:r>
              <a:rPr lang="en-US" dirty="0" smtClean="0"/>
              <a:t>Sent a copy to CCNY President Webb</a:t>
            </a:r>
          </a:p>
          <a:p>
            <a:r>
              <a:rPr lang="en-US" dirty="0" smtClean="0"/>
              <a:t>Asked Greene to reapply</a:t>
            </a:r>
          </a:p>
          <a:p>
            <a:pPr>
              <a:buNone/>
            </a:pPr>
            <a:endParaRPr lang="en-US" dirty="0" smtClean="0"/>
          </a:p>
        </p:txBody>
      </p:sp>
      <p:pic>
        <p:nvPicPr>
          <p:cNvPr id="5" name="Picture 4" descr="Lincoln.png"/>
          <p:cNvPicPr>
            <a:picLocks noChangeAspect="1"/>
          </p:cNvPicPr>
          <p:nvPr/>
        </p:nvPicPr>
        <p:blipFill>
          <a:blip r:embed="rId3"/>
          <a:stretch>
            <a:fillRect/>
          </a:stretch>
        </p:blipFill>
        <p:spPr>
          <a:xfrm>
            <a:off x="5819265" y="1957084"/>
            <a:ext cx="3090489" cy="2894268"/>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1064</TotalTime>
  <Words>617</Words>
  <Application>Microsoft Macintosh PowerPoint</Application>
  <PresentationFormat>On-screen Show (4:3)</PresentationFormat>
  <Paragraphs>187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Inkwell</vt:lpstr>
      <vt:lpstr>A Footnote to Florida’s Observational History</vt:lpstr>
      <vt:lpstr> Signal Service Pensacola Observations July 1885</vt:lpstr>
      <vt:lpstr>Pensacola Observations 3 p.m. EST 10 July 1885 </vt:lpstr>
      <vt:lpstr>Pensacola July 1885</vt:lpstr>
      <vt:lpstr>William Hallett Greene Graduation Day</vt:lpstr>
      <vt:lpstr>William Hallett Greene Graduation Day</vt:lpstr>
      <vt:lpstr>Letter from General Hazen 8 May 1884</vt:lpstr>
      <vt:lpstr>Alexander Stuart Webb’s letter to Secretary of War</vt:lpstr>
      <vt:lpstr>Robert Todd Lincoln's letter to General Hazen</vt:lpstr>
      <vt:lpstr>Exchange between  Hazen and Lincoln</vt:lpstr>
      <vt:lpstr>Greene’ Enlistment</vt:lpstr>
      <vt:lpstr>Cleveland Abbe’s Signal Service Meteorology School</vt:lpstr>
      <vt:lpstr>Greene Assigned to  Signal Service at Pensacola</vt:lpstr>
      <vt:lpstr>Greene’s Tour at Pensacola</vt:lpstr>
      <vt:lpstr>The First Black Meteorologist 127 years ago</vt:lpstr>
    </vt:vector>
  </TitlesOfParts>
  <Company>Western Kentucky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Footnote to Florida’s Observational History</dc:title>
  <dc:creator>Doral Glen Conner</dc:creator>
  <cp:lastModifiedBy>GLEN CONNER</cp:lastModifiedBy>
  <cp:revision>26</cp:revision>
  <dcterms:created xsi:type="dcterms:W3CDTF">2012-07-04T16:01:10Z</dcterms:created>
  <dcterms:modified xsi:type="dcterms:W3CDTF">2012-07-09T22:10:13Z</dcterms:modified>
</cp:coreProperties>
</file>