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6" r:id="rId2"/>
    <p:sldId id="284" r:id="rId3"/>
    <p:sldId id="271" r:id="rId4"/>
    <p:sldId id="272" r:id="rId5"/>
    <p:sldId id="268" r:id="rId6"/>
    <p:sldId id="269" r:id="rId7"/>
    <p:sldId id="278" r:id="rId8"/>
    <p:sldId id="260" r:id="rId9"/>
    <p:sldId id="257" r:id="rId10"/>
    <p:sldId id="263" r:id="rId11"/>
    <p:sldId id="264" r:id="rId12"/>
    <p:sldId id="262" r:id="rId13"/>
    <p:sldId id="258" r:id="rId14"/>
    <p:sldId id="274" r:id="rId15"/>
    <p:sldId id="273" r:id="rId16"/>
    <p:sldId id="276" r:id="rId17"/>
    <p:sldId id="267" r:id="rId18"/>
    <p:sldId id="259" r:id="rId19"/>
    <p:sldId id="277" r:id="rId20"/>
    <p:sldId id="280" r:id="rId21"/>
    <p:sldId id="281" r:id="rId22"/>
    <p:sldId id="283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 varScale="1">
        <p:scale>
          <a:sx n="72" d="100"/>
          <a:sy n="72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687C17-2740-4F45-883A-0109E5A234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1EAFF-13A2-4377-8033-476750DF3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A9BC7-06E7-41B7-B602-E26AD8FB9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E6F2C-8650-4433-859D-E2D44F56B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78833-4CB1-4A0E-B3F1-8C907547B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E1D0-4752-4D13-8F38-82F2E677F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FA225-B106-404B-94F6-A3B387CC4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D0BB6-3B4B-4458-9B5A-62B96B2AF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4BB8-4EED-4B96-8945-E6B23EA02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D372-69E2-4D12-8761-35749223CB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7CEE-BE1E-42DA-AFD3-6BCF3BA11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D24D62-2522-4F93-9E5F-943E2655FD9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zclimate.asu.edu/" TargetMode="External"/><Relationship Id="rId4" Type="http://schemas.openxmlformats.org/officeDocument/2006/relationships/hyperlink" Target="mailto:selover@as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16387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43000" y="1828800"/>
            <a:ext cx="6934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Nancy J. Selover, Ph.D.</a:t>
            </a: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State Climatologist</a:t>
            </a: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School of Geographical </a:t>
            </a: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Sciences &amp;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Urban </a:t>
            </a: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Planning</a:t>
            </a: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Senior Sustainability Scientist, Global Institute of Sustainability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Arizona State University</a:t>
            </a: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selover@asu.edu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http://azclimate.asu.edu/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71600" y="5334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3600" b="1" dirty="0" smtClean="0"/>
              <a:t>Arizona</a:t>
            </a:r>
            <a:endParaRPr lang="en-US" sz="3600" b="1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7400" y="4267200"/>
            <a:ext cx="5181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AASC </a:t>
            </a:r>
            <a:r>
              <a:rPr lang="en-US" sz="2000" dirty="0" smtClean="0"/>
              <a:t>37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Annual Meeting July </a:t>
            </a:r>
            <a:r>
              <a:rPr lang="en-US" sz="2000" dirty="0" smtClean="0"/>
              <a:t>9-12, 2012</a:t>
            </a:r>
            <a:endParaRPr lang="en-US" sz="2000" dirty="0"/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Destin, FL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13315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12289" name="Picture 1" descr="C:\MyDocs\Evaporation\Selover_CoCoRaHS_Evap_Gau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8562941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14339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890746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1229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8687" y="3048000"/>
            <a:ext cx="56753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94130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1000" y="342900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Rain Days</a:t>
            </a:r>
          </a:p>
          <a:p>
            <a:r>
              <a:rPr lang="en-US" sz="2000" b="1" dirty="0" smtClean="0"/>
              <a:t>2009 – 22      3.26”</a:t>
            </a:r>
          </a:p>
          <a:p>
            <a:r>
              <a:rPr lang="en-US" sz="2000" b="1" dirty="0" smtClean="0"/>
              <a:t>2010 – 38      9.14”</a:t>
            </a:r>
          </a:p>
          <a:p>
            <a:r>
              <a:rPr lang="en-US" sz="2000" b="1" dirty="0" smtClean="0"/>
              <a:t>2011 – 33      4.66”</a:t>
            </a:r>
          </a:p>
          <a:p>
            <a:r>
              <a:rPr lang="en-US" sz="2000" b="1" dirty="0" smtClean="0"/>
              <a:t>2012 -    5      0.50”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8195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36866" name="Picture 2" descr="C:\MyDocs\AASC_Secretary\2012AnnualMeeting\cbrfcM2012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59150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37890" name="Picture 2" descr="C:\MyDocs\AASC_Secretary\2012AnnualMeeting\cbrfcS2012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775" y="0"/>
            <a:ext cx="5915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4583" name="Picture 7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35842" name="Picture 2" descr="C:\MyDocs\AASC_Secretary\2012AnnualMeeting\az_d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33400"/>
            <a:ext cx="7603318" cy="5650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752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High Maximum Temperature Records set in 2012:  </a:t>
            </a:r>
          </a:p>
          <a:p>
            <a:r>
              <a:rPr lang="en-US" sz="2400" b="1" dirty="0" smtClean="0"/>
              <a:t>18 in April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New High Minimum Temperature Records set in 2012:  </a:t>
            </a:r>
          </a:p>
          <a:p>
            <a:r>
              <a:rPr lang="en-US" sz="2400" b="1" dirty="0" smtClean="0"/>
              <a:t>3 in April</a:t>
            </a:r>
          </a:p>
          <a:p>
            <a:r>
              <a:rPr lang="en-US" sz="2400" b="1" dirty="0" smtClean="0"/>
              <a:t>2 in May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5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Is Arizona the new COOL place??</a:t>
            </a:r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1741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10243" name="Picture 3" descr="C:\Users\NJS\Pictures\Snowbowl_SkiingDec2011\IMG_9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"/>
            <a:ext cx="8001000" cy="533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28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Arizona </a:t>
            </a:r>
            <a:r>
              <a:rPr lang="en-US" b="1" dirty="0" err="1" smtClean="0"/>
              <a:t>Snowbowl</a:t>
            </a:r>
            <a:r>
              <a:rPr lang="en-US" b="1" dirty="0" smtClean="0"/>
              <a:t> – Flagstaff Dec 29, 2011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go_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9219" name="Picture 3" descr="StateClim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0" y="0"/>
          <a:ext cx="9686925" cy="200025"/>
        </p:xfrm>
        <a:graphic>
          <a:graphicData uri="http://schemas.openxmlformats.org/presentationml/2006/ole">
            <p:oleObj spid="_x0000_s9221" name="Equation" r:id="rId5" imgW="9690100" imgH="203200" progId="Equation.3">
              <p:embed/>
            </p:oleObj>
          </a:graphicData>
        </a:graphic>
      </p:graphicFrame>
      <p:pic>
        <p:nvPicPr>
          <p:cNvPr id="9" name="Picture 4" descr="C:\Users\NJS\Pictures\Snowbowl_SkiingDec2011\IMG_94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09600"/>
            <a:ext cx="8343900" cy="5562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878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Arizona </a:t>
            </a:r>
            <a:r>
              <a:rPr lang="en-US" b="1" dirty="0" err="1" smtClean="0"/>
              <a:t>Snowbowl</a:t>
            </a:r>
            <a:r>
              <a:rPr lang="en-US" b="1" dirty="0" smtClean="0"/>
              <a:t> – Flagstaff Dec 29, 2011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Climate Change has come to the Phoenix Metropolitan area – not as a result of “Global Warming”, but as a result of the urban heat island and nearly 2 decades of drought.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38916" name="Picture 4" descr="C:\Users\NJS\Pictures\HopeontheSlopes2012StevensPass\IMG_9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800600" cy="3200400"/>
          </a:xfrm>
          <a:prstGeom prst="rect">
            <a:avLst/>
          </a:prstGeom>
          <a:noFill/>
        </p:spPr>
      </p:pic>
      <p:pic>
        <p:nvPicPr>
          <p:cNvPr id="38917" name="Picture 5" descr="C:\Users\NJS\Pictures\HopeontheSlopes2011_StevensPass\IMG_3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900" y="3276600"/>
            <a:ext cx="5372100" cy="3581400"/>
          </a:xfrm>
          <a:prstGeom prst="rect">
            <a:avLst/>
          </a:prstGeom>
          <a:noFill/>
        </p:spPr>
      </p:pic>
      <p:pic>
        <p:nvPicPr>
          <p:cNvPr id="38915" name="Picture 3" descr="C:\Users\NJS\Pictures\HopeontheSlopes2012StevensPass\IMG_9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50292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62600" y="3124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Hope on the Slopes</a:t>
            </a:r>
          </a:p>
          <a:p>
            <a:r>
              <a:rPr lang="en-US" sz="2000" b="1" dirty="0" smtClean="0"/>
              <a:t>We </a:t>
            </a:r>
            <a:r>
              <a:rPr lang="en-US" sz="2000" b="1" dirty="0" smtClean="0"/>
              <a:t>raised over $1600 for Scott Archer and Jan Curtis</a:t>
            </a:r>
          </a:p>
        </p:txBody>
      </p:sp>
      <p:pic>
        <p:nvPicPr>
          <p:cNvPr id="25601" name="Picture 1" descr="C:\Users\NJS\Pictures\Michigan2009\IMG_5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Climate Change has come to the Phoenix Metropolitan area – not as a result of “Global Warming”, but as a result of the urban heat island and nearly 2 decades of drought.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effects of the increased heat on our energy and water resources are significant and require adaptation as well as mitigation. 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Climate Change has come to the Phoenix Metropolitan area – not as a result of “Global Warming”, but as a result of the urban heat island and nearly 2 decades of drought.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effects of the increased heat on our energy and water resources are significant and require adaptation as well as mitigation. </a:t>
            </a:r>
          </a:p>
          <a:p>
            <a:endParaRPr lang="en-US" b="1" dirty="0" smtClean="0"/>
          </a:p>
          <a:p>
            <a:r>
              <a:rPr lang="en-US" b="1" dirty="0" smtClean="0"/>
              <a:t>This has prompted the 23 cities and tribes in the Phoenix Metro area to call on the University for help in the way of Climate Services.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Climate Change has come to the Phoenix Metropolitan area – not as a result of “Global Warming”, but as a result of the urban heat island and nearly 2 decades of drought.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effects of the increased heat on our energy and water resources are significant and require adaptation as well as mitigation. </a:t>
            </a:r>
          </a:p>
          <a:p>
            <a:endParaRPr lang="en-US" b="1" dirty="0" smtClean="0"/>
          </a:p>
          <a:p>
            <a:r>
              <a:rPr lang="en-US" b="1" dirty="0" smtClean="0"/>
              <a:t>This has prompted the 23 cities and tribes in the Phoenix Metro area to call on the University for help in the way of Climate Services.</a:t>
            </a:r>
          </a:p>
          <a:p>
            <a:endParaRPr lang="en-US" b="1" dirty="0" smtClean="0"/>
          </a:p>
          <a:p>
            <a:r>
              <a:rPr lang="en-US" b="1" dirty="0" smtClean="0"/>
              <a:t>Arizona State University has responded by establishing the Center for Integrated Solutions to Climate Challenges (the Climate Center at ASU) </a:t>
            </a:r>
            <a:r>
              <a:rPr lang="en-US" b="1" dirty="0" err="1" smtClean="0"/>
              <a:t>focussing</a:t>
            </a:r>
            <a:r>
              <a:rPr lang="en-US" b="1" dirty="0" smtClean="0"/>
              <a:t> on urban centers in arid regions, starting with Phoenix.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Climate Change has come to the Phoenix Metropolitan area – not as a result of “Global Warming”, but as a result of the urban heat island and nearly 2 decades of drought.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effects of the increased heat on our energy and water resources are significant and require adaptation as well as mitigation. </a:t>
            </a:r>
          </a:p>
          <a:p>
            <a:endParaRPr lang="en-US" b="1" dirty="0" smtClean="0"/>
          </a:p>
          <a:p>
            <a:r>
              <a:rPr lang="en-US" b="1" dirty="0" smtClean="0"/>
              <a:t>This has prompted the 23 cities and tribes in the Phoenix Metro area to call on the University for help in the way of Climate Services.</a:t>
            </a:r>
          </a:p>
          <a:p>
            <a:endParaRPr lang="en-US" b="1" dirty="0" smtClean="0"/>
          </a:p>
          <a:p>
            <a:r>
              <a:rPr lang="en-US" b="1" dirty="0" smtClean="0"/>
              <a:t>Arizona State University has responded by establishing the Center for Integrated Solutions to Climate Challenges (the Climate Center at ASU) </a:t>
            </a:r>
            <a:r>
              <a:rPr lang="en-US" b="1" dirty="0" err="1" smtClean="0"/>
              <a:t>focussing</a:t>
            </a:r>
            <a:r>
              <a:rPr lang="en-US" b="1" dirty="0" smtClean="0"/>
              <a:t> on urban centers in arid regions, starting with Phoenix.</a:t>
            </a:r>
          </a:p>
          <a:p>
            <a:endParaRPr lang="en-US" b="1" dirty="0" smtClean="0"/>
          </a:p>
          <a:p>
            <a:r>
              <a:rPr lang="en-US" b="1" dirty="0" smtClean="0"/>
              <a:t>At the center of the Climate Center is the State Climate Office.  The core of the operation is making the research accessible and useful to the decision-makers.  The Center is part of the School of Sustainability.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1507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GIS Skills in Climatology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Updating </a:t>
            </a:r>
            <a:r>
              <a:rPr lang="en-US" b="1" dirty="0" err="1" smtClean="0"/>
              <a:t>geodatabases</a:t>
            </a:r>
            <a:endParaRPr lang="en-US" b="1" dirty="0" smtClean="0"/>
          </a:p>
          <a:p>
            <a:r>
              <a:rPr lang="en-US" b="1" dirty="0" smtClean="0"/>
              <a:t>Preparing maps (drought) – automating maps with python scripting</a:t>
            </a:r>
          </a:p>
          <a:p>
            <a:r>
              <a:rPr lang="en-US" b="1" dirty="0" smtClean="0"/>
              <a:t>Working with GIS applications</a:t>
            </a:r>
          </a:p>
          <a:p>
            <a:r>
              <a:rPr lang="en-US" b="1" dirty="0" smtClean="0"/>
              <a:t>GIS visualizations and animations for decision making tools – e.g. sea level rise</a:t>
            </a:r>
          </a:p>
          <a:p>
            <a:r>
              <a:rPr lang="en-US" b="1" dirty="0" smtClean="0"/>
              <a:t>Authoring and deploying fast web maps</a:t>
            </a:r>
          </a:p>
          <a:p>
            <a:r>
              <a:rPr lang="en-US" b="1" dirty="0" smtClean="0"/>
              <a:t>Publishing Optimized Map Services – (NOAA Coastal Services) </a:t>
            </a:r>
          </a:p>
          <a:p>
            <a:r>
              <a:rPr lang="en-US" b="1" dirty="0" smtClean="0"/>
              <a:t>SQL server queries</a:t>
            </a:r>
          </a:p>
          <a:p>
            <a:r>
              <a:rPr lang="en-US" b="1" dirty="0" smtClean="0"/>
              <a:t>Generating </a:t>
            </a:r>
            <a:r>
              <a:rPr lang="en-US" b="1" dirty="0" err="1" smtClean="0"/>
              <a:t>kml</a:t>
            </a:r>
            <a:r>
              <a:rPr lang="en-US" b="1" dirty="0" smtClean="0"/>
              <a:t>/</a:t>
            </a:r>
            <a:r>
              <a:rPr lang="en-US" b="1" dirty="0" err="1" smtClean="0"/>
              <a:t>kmz</a:t>
            </a:r>
            <a:r>
              <a:rPr lang="en-US" b="1" dirty="0" smtClean="0"/>
              <a:t> files for importing into </a:t>
            </a:r>
            <a:r>
              <a:rPr lang="en-US" b="1" dirty="0" err="1" smtClean="0"/>
              <a:t>GoogleEarth</a:t>
            </a:r>
            <a:endParaRPr lang="en-US" b="1" dirty="0" smtClean="0"/>
          </a:p>
          <a:p>
            <a:r>
              <a:rPr lang="en-US" b="1" dirty="0" smtClean="0"/>
              <a:t>Exportable </a:t>
            </a:r>
            <a:r>
              <a:rPr lang="en-US" b="1" dirty="0" err="1" smtClean="0"/>
              <a:t>shapefiles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Spatial Analyses using multiple layers and buffers, including DEMs, Geology, land cover, hydrology, etc.</a:t>
            </a:r>
          </a:p>
          <a:p>
            <a:r>
              <a:rPr lang="en-US" b="1" dirty="0" smtClean="0"/>
              <a:t>Calculating spatial indices, Palmer, MBDI, SPI, drought, etc.</a:t>
            </a:r>
          </a:p>
          <a:p>
            <a:r>
              <a:rPr lang="en-US" b="1" dirty="0" smtClean="0"/>
              <a:t>Interpolation – which method is best for which variable.</a:t>
            </a:r>
          </a:p>
          <a:p>
            <a:r>
              <a:rPr lang="en-US" b="1" dirty="0" smtClean="0"/>
              <a:t>Combining surface, radar, satellite, aerial photos, and other spatial data for decision making – i.e. evacuation routes, storm damage, etc.</a:t>
            </a:r>
          </a:p>
          <a:p>
            <a:endParaRPr lang="en-US" b="1" dirty="0" smtClean="0"/>
          </a:p>
          <a:p>
            <a:r>
              <a:rPr lang="en-US" b="1" dirty="0" smtClean="0"/>
              <a:t>Most important is the background discipline – meteorology, climatology, hydrology, etc.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33795" name="Picture 3" descr="C:\MyDocs\AASC_Secretary\2012AnnualMeeting\OK_tmax_ge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1428750"/>
            <a:ext cx="733425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18435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19200"/>
            <a:ext cx="7126287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19459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9202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796" y="3429000"/>
            <a:ext cx="591120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2253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34819" name="Picture 3" descr="C:\MyDocs\AASC_Secretary\2012AnnualMeeting\OK_avg_nt32_1981-2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1428750"/>
            <a:ext cx="733425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10243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9264214" cy="512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go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5550"/>
            <a:ext cx="1323975" cy="552450"/>
          </a:xfrm>
          <a:prstGeom prst="rect">
            <a:avLst/>
          </a:prstGeom>
          <a:noFill/>
        </p:spPr>
      </p:pic>
      <p:pic>
        <p:nvPicPr>
          <p:cNvPr id="7171" name="Picture 3" descr="StateClim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72113"/>
            <a:ext cx="1752600" cy="1385887"/>
          </a:xfrm>
          <a:prstGeom prst="rect">
            <a:avLst/>
          </a:prstGeom>
          <a:noFill/>
        </p:spPr>
      </p:pic>
      <p:pic>
        <p:nvPicPr>
          <p:cNvPr id="11265" name="Picture 1" descr="C:\MyDocs\ClimateOffice\ASUWxStnPics\ASUWx2008fromSou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8458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36189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Tempe COOP Evaporation Pan – Ref ET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420</TotalTime>
  <Words>741</Words>
  <Application>Microsoft Office PowerPoint</Application>
  <PresentationFormat>On-screen Show (4:3)</PresentationFormat>
  <Paragraphs>65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Mountain Top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Selover</dc:creator>
  <cp:lastModifiedBy>NJS</cp:lastModifiedBy>
  <cp:revision>40</cp:revision>
  <dcterms:created xsi:type="dcterms:W3CDTF">2009-07-07T12:02:34Z</dcterms:created>
  <dcterms:modified xsi:type="dcterms:W3CDTF">2012-07-10T12:38:53Z</dcterms:modified>
</cp:coreProperties>
</file>