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4" r:id="rId2"/>
    <p:sldId id="325" r:id="rId3"/>
    <p:sldId id="338" r:id="rId4"/>
    <p:sldId id="340" r:id="rId5"/>
    <p:sldId id="339" r:id="rId6"/>
    <p:sldId id="327" r:id="rId7"/>
    <p:sldId id="326" r:id="rId8"/>
    <p:sldId id="328" r:id="rId9"/>
    <p:sldId id="329" r:id="rId10"/>
    <p:sldId id="336" r:id="rId11"/>
    <p:sldId id="337" r:id="rId12"/>
    <p:sldId id="330" r:id="rId13"/>
    <p:sldId id="331" r:id="rId14"/>
    <p:sldId id="341" r:id="rId15"/>
    <p:sldId id="333" r:id="rId16"/>
    <p:sldId id="334" r:id="rId17"/>
    <p:sldId id="335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99"/>
    <a:srgbClr val="60330D"/>
    <a:srgbClr val="800040"/>
    <a:srgbClr val="996633"/>
    <a:srgbClr val="804000"/>
    <a:srgbClr val="FF00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3" autoAdjust="0"/>
    <p:restoredTop sz="76389" autoAdjust="0"/>
  </p:normalViewPr>
  <p:slideViewPr>
    <p:cSldViewPr showGuides="1">
      <p:cViewPr varScale="1">
        <p:scale>
          <a:sx n="78" d="100"/>
          <a:sy n="78" d="100"/>
        </p:scale>
        <p:origin x="-18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0" d="100"/>
        <a:sy n="300" d="100"/>
      </p:scale>
      <p:origin x="0" y="2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o-storage2\sco\ADRIENNE\Extremes%20Indices\NCCE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Localized </a:t>
            </a:r>
            <a:r>
              <a:rPr lang="en-US" sz="2400" dirty="0"/>
              <a:t>Climate Extremes </a:t>
            </a:r>
            <a:r>
              <a:rPr lang="en-US" sz="2400" baseline="0" dirty="0"/>
              <a:t>Index </a:t>
            </a:r>
            <a:r>
              <a:rPr lang="en-US" sz="2400" baseline="0" dirty="0" smtClean="0"/>
              <a:t>(</a:t>
            </a:r>
            <a:r>
              <a:rPr lang="en-US" sz="2400" i="1" baseline="0" dirty="0" smtClean="0"/>
              <a:t>LCEI</a:t>
            </a:r>
            <a:r>
              <a:rPr lang="en-US" sz="2400" baseline="0" dirty="0" smtClean="0"/>
              <a:t>)</a:t>
            </a:r>
          </a:p>
          <a:p>
            <a:pPr>
              <a:defRPr sz="2400"/>
            </a:pPr>
            <a:r>
              <a:rPr lang="en-US" sz="2400" baseline="0" dirty="0" smtClean="0"/>
              <a:t>North Carolina</a:t>
            </a:r>
            <a:endParaRPr lang="en-US" sz="2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NCCEI</c:v>
          </c:tx>
          <c:spPr>
            <a:solidFill>
              <a:srgbClr val="7030A0"/>
            </a:solidFill>
          </c:spPr>
          <c:invertIfNegative val="0"/>
          <c:cat>
            <c:numRef>
              <c:f>NCCEI!$A$2:$A$58</c:f>
              <c:numCache>
                <c:formatCode>General</c:formatCode>
                <c:ptCount val="57"/>
                <c:pt idx="0">
                  <c:v>1955.0</c:v>
                </c:pt>
                <c:pt idx="1">
                  <c:v>1956.0</c:v>
                </c:pt>
                <c:pt idx="2">
                  <c:v>1957.0</c:v>
                </c:pt>
                <c:pt idx="3">
                  <c:v>1958.0</c:v>
                </c:pt>
                <c:pt idx="4">
                  <c:v>1959.0</c:v>
                </c:pt>
                <c:pt idx="5">
                  <c:v>1960.0</c:v>
                </c:pt>
                <c:pt idx="6">
                  <c:v>1961.0</c:v>
                </c:pt>
                <c:pt idx="7">
                  <c:v>1962.0</c:v>
                </c:pt>
                <c:pt idx="8">
                  <c:v>1963.0</c:v>
                </c:pt>
                <c:pt idx="9">
                  <c:v>1964.0</c:v>
                </c:pt>
                <c:pt idx="10">
                  <c:v>1965.0</c:v>
                </c:pt>
                <c:pt idx="11">
                  <c:v>1966.0</c:v>
                </c:pt>
                <c:pt idx="12">
                  <c:v>1967.0</c:v>
                </c:pt>
                <c:pt idx="13">
                  <c:v>1968.0</c:v>
                </c:pt>
                <c:pt idx="14">
                  <c:v>1969.0</c:v>
                </c:pt>
                <c:pt idx="15">
                  <c:v>1970.0</c:v>
                </c:pt>
                <c:pt idx="16">
                  <c:v>1971.0</c:v>
                </c:pt>
                <c:pt idx="17">
                  <c:v>1972.0</c:v>
                </c:pt>
                <c:pt idx="18">
                  <c:v>1973.0</c:v>
                </c:pt>
                <c:pt idx="19">
                  <c:v>1974.0</c:v>
                </c:pt>
                <c:pt idx="20">
                  <c:v>1975.0</c:v>
                </c:pt>
                <c:pt idx="21">
                  <c:v>1976.0</c:v>
                </c:pt>
                <c:pt idx="22">
                  <c:v>1977.0</c:v>
                </c:pt>
                <c:pt idx="23">
                  <c:v>1978.0</c:v>
                </c:pt>
                <c:pt idx="24">
                  <c:v>1979.0</c:v>
                </c:pt>
                <c:pt idx="25">
                  <c:v>1980.0</c:v>
                </c:pt>
                <c:pt idx="26">
                  <c:v>1981.0</c:v>
                </c:pt>
                <c:pt idx="27">
                  <c:v>1982.0</c:v>
                </c:pt>
                <c:pt idx="28">
                  <c:v>1983.0</c:v>
                </c:pt>
                <c:pt idx="29">
                  <c:v>1984.0</c:v>
                </c:pt>
                <c:pt idx="30">
                  <c:v>1985.0</c:v>
                </c:pt>
                <c:pt idx="31">
                  <c:v>1986.0</c:v>
                </c:pt>
                <c:pt idx="32">
                  <c:v>1987.0</c:v>
                </c:pt>
                <c:pt idx="33">
                  <c:v>1988.0</c:v>
                </c:pt>
                <c:pt idx="34">
                  <c:v>1989.0</c:v>
                </c:pt>
                <c:pt idx="35">
                  <c:v>1990.0</c:v>
                </c:pt>
                <c:pt idx="36">
                  <c:v>1991.0</c:v>
                </c:pt>
                <c:pt idx="37">
                  <c:v>1992.0</c:v>
                </c:pt>
                <c:pt idx="38">
                  <c:v>1993.0</c:v>
                </c:pt>
                <c:pt idx="39">
                  <c:v>1994.0</c:v>
                </c:pt>
                <c:pt idx="40">
                  <c:v>1995.0</c:v>
                </c:pt>
                <c:pt idx="41">
                  <c:v>1996.0</c:v>
                </c:pt>
                <c:pt idx="42">
                  <c:v>1997.0</c:v>
                </c:pt>
                <c:pt idx="43">
                  <c:v>1998.0</c:v>
                </c:pt>
                <c:pt idx="44">
                  <c:v>1999.0</c:v>
                </c:pt>
                <c:pt idx="45">
                  <c:v>2000.0</c:v>
                </c:pt>
                <c:pt idx="46">
                  <c:v>2001.0</c:v>
                </c:pt>
                <c:pt idx="47">
                  <c:v>2002.0</c:v>
                </c:pt>
                <c:pt idx="48">
                  <c:v>2003.0</c:v>
                </c:pt>
                <c:pt idx="49">
                  <c:v>2004.0</c:v>
                </c:pt>
                <c:pt idx="50">
                  <c:v>2005.0</c:v>
                </c:pt>
                <c:pt idx="51">
                  <c:v>2006.0</c:v>
                </c:pt>
                <c:pt idx="52">
                  <c:v>2007.0</c:v>
                </c:pt>
                <c:pt idx="53">
                  <c:v>2008.0</c:v>
                </c:pt>
                <c:pt idx="54">
                  <c:v>2009.0</c:v>
                </c:pt>
                <c:pt idx="55">
                  <c:v>2010.0</c:v>
                </c:pt>
                <c:pt idx="56">
                  <c:v>2011.0</c:v>
                </c:pt>
              </c:numCache>
            </c:numRef>
          </c:cat>
          <c:val>
            <c:numRef>
              <c:f>NCCEI!$O$2:$O$58</c:f>
              <c:numCache>
                <c:formatCode>General</c:formatCode>
                <c:ptCount val="57"/>
                <c:pt idx="0">
                  <c:v>1.283055520089994</c:v>
                </c:pt>
                <c:pt idx="1">
                  <c:v>-0.0204726341084708</c:v>
                </c:pt>
                <c:pt idx="2">
                  <c:v>0.183382639504727</c:v>
                </c:pt>
                <c:pt idx="3">
                  <c:v>0.380974373427501</c:v>
                </c:pt>
                <c:pt idx="4">
                  <c:v>-0.228110311403765</c:v>
                </c:pt>
                <c:pt idx="5">
                  <c:v>0.219784866594155</c:v>
                </c:pt>
                <c:pt idx="6">
                  <c:v>-0.245615774143016</c:v>
                </c:pt>
                <c:pt idx="7">
                  <c:v>0.0958544284728654</c:v>
                </c:pt>
                <c:pt idx="8">
                  <c:v>0.0549988212177579</c:v>
                </c:pt>
                <c:pt idx="9">
                  <c:v>0.657658737458223</c:v>
                </c:pt>
                <c:pt idx="10">
                  <c:v>-0.256577008333099</c:v>
                </c:pt>
                <c:pt idx="11">
                  <c:v>-0.101080401748396</c:v>
                </c:pt>
                <c:pt idx="12">
                  <c:v>-0.227554645594616</c:v>
                </c:pt>
                <c:pt idx="13">
                  <c:v>-0.117245112760754</c:v>
                </c:pt>
                <c:pt idx="14">
                  <c:v>0.152495353101113</c:v>
                </c:pt>
                <c:pt idx="15">
                  <c:v>0.189051915639355</c:v>
                </c:pt>
                <c:pt idx="16">
                  <c:v>0.708267987873462</c:v>
                </c:pt>
                <c:pt idx="17">
                  <c:v>-0.414955049420467</c:v>
                </c:pt>
                <c:pt idx="18">
                  <c:v>-0.454729819175436</c:v>
                </c:pt>
                <c:pt idx="19">
                  <c:v>-0.532724639605315</c:v>
                </c:pt>
                <c:pt idx="20">
                  <c:v>-0.068232444002197</c:v>
                </c:pt>
                <c:pt idx="21">
                  <c:v>-0.192922544904271</c:v>
                </c:pt>
                <c:pt idx="22">
                  <c:v>-0.575205619288019</c:v>
                </c:pt>
                <c:pt idx="23">
                  <c:v>-0.763351622825894</c:v>
                </c:pt>
                <c:pt idx="24">
                  <c:v>-0.0445832089487175</c:v>
                </c:pt>
                <c:pt idx="25">
                  <c:v>-1.083466669174988</c:v>
                </c:pt>
                <c:pt idx="26">
                  <c:v>-0.304897629612799</c:v>
                </c:pt>
                <c:pt idx="27">
                  <c:v>-0.830321675502593</c:v>
                </c:pt>
                <c:pt idx="28">
                  <c:v>-0.505447377266192</c:v>
                </c:pt>
                <c:pt idx="29">
                  <c:v>0.641606607895456</c:v>
                </c:pt>
                <c:pt idx="30">
                  <c:v>0.387822946990332</c:v>
                </c:pt>
                <c:pt idx="31">
                  <c:v>0.0362923216851629</c:v>
                </c:pt>
                <c:pt idx="32">
                  <c:v>-0.73337928661953</c:v>
                </c:pt>
                <c:pt idx="33">
                  <c:v>-0.294798414056601</c:v>
                </c:pt>
                <c:pt idx="34">
                  <c:v>-0.14798243932243</c:v>
                </c:pt>
                <c:pt idx="35">
                  <c:v>-0.171530798602766</c:v>
                </c:pt>
                <c:pt idx="36">
                  <c:v>-0.825399617632118</c:v>
                </c:pt>
                <c:pt idx="37">
                  <c:v>-0.192691908232322</c:v>
                </c:pt>
                <c:pt idx="38">
                  <c:v>-0.902935373190636</c:v>
                </c:pt>
                <c:pt idx="39">
                  <c:v>-0.790371215411726</c:v>
                </c:pt>
                <c:pt idx="40">
                  <c:v>-0.707912061137904</c:v>
                </c:pt>
                <c:pt idx="41">
                  <c:v>0.948653121120809</c:v>
                </c:pt>
                <c:pt idx="42">
                  <c:v>-0.95611557621649</c:v>
                </c:pt>
                <c:pt idx="43">
                  <c:v>1.266513295945701</c:v>
                </c:pt>
                <c:pt idx="44">
                  <c:v>0.260308001973327</c:v>
                </c:pt>
                <c:pt idx="45">
                  <c:v>-0.276841197956163</c:v>
                </c:pt>
                <c:pt idx="46">
                  <c:v>-0.112029859893035</c:v>
                </c:pt>
                <c:pt idx="47">
                  <c:v>0.0081218890230178</c:v>
                </c:pt>
                <c:pt idx="48">
                  <c:v>1.778874903022968</c:v>
                </c:pt>
                <c:pt idx="49">
                  <c:v>-0.110731244821824</c:v>
                </c:pt>
                <c:pt idx="50">
                  <c:v>0.00193208567675329</c:v>
                </c:pt>
                <c:pt idx="51">
                  <c:v>0.435949563315173</c:v>
                </c:pt>
                <c:pt idx="52">
                  <c:v>0.64645996281528</c:v>
                </c:pt>
                <c:pt idx="53">
                  <c:v>0.813471326192488</c:v>
                </c:pt>
                <c:pt idx="54">
                  <c:v>-0.154751600802917</c:v>
                </c:pt>
                <c:pt idx="55">
                  <c:v>-0.0442059750711581</c:v>
                </c:pt>
                <c:pt idx="56">
                  <c:v>2.237640087751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1773992"/>
        <c:axId val="2101779512"/>
      </c:barChart>
      <c:catAx>
        <c:axId val="2101773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01779512"/>
        <c:crosses val="autoZero"/>
        <c:auto val="1"/>
        <c:lblAlgn val="ctr"/>
        <c:lblOffset val="100"/>
        <c:noMultiLvlLbl val="0"/>
      </c:catAx>
      <c:valAx>
        <c:axId val="2101779512"/>
        <c:scaling>
          <c:orientation val="minMax"/>
          <c:max val="2.4"/>
          <c:min val="-1.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Index</a:t>
                </a:r>
                <a:r>
                  <a:rPr lang="en-US" sz="1600" baseline="0"/>
                  <a:t> Value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0.00972222222222223"/>
              <c:y val="0.42173955665180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01773992"/>
        <c:crosses val="autoZero"/>
        <c:crossBetween val="between"/>
        <c:majorUnit val="0.600000000000001"/>
      </c:valAx>
      <c:spPr>
        <a:solidFill>
          <a:schemeClr val="bg2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068" cy="45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9" tIns="45785" rIns="91569" bIns="45785" numCol="1" anchor="t" anchorCtr="0" compatLnSpc="1">
            <a:prstTxWarp prst="textNoShape">
              <a:avLst/>
            </a:prstTxWarp>
          </a:bodyPr>
          <a:lstStyle>
            <a:lvl1pPr defTabSz="915597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9315" y="0"/>
            <a:ext cx="3054068" cy="45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9" tIns="45785" rIns="91569" bIns="45785" numCol="1" anchor="t" anchorCtr="0" compatLnSpc="1">
            <a:prstTxWarp prst="textNoShape">
              <a:avLst/>
            </a:prstTxWarp>
          </a:bodyPr>
          <a:lstStyle>
            <a:lvl1pPr algn="r" defTabSz="915597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0948"/>
            <a:ext cx="3054068" cy="45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9" tIns="45785" rIns="91569" bIns="45785" numCol="1" anchor="b" anchorCtr="0" compatLnSpc="1">
            <a:prstTxWarp prst="textNoShape">
              <a:avLst/>
            </a:prstTxWarp>
          </a:bodyPr>
          <a:lstStyle>
            <a:lvl1pPr defTabSz="915597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9315" y="8850948"/>
            <a:ext cx="3054068" cy="45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9" tIns="45785" rIns="91569" bIns="45785" numCol="1" anchor="b" anchorCtr="0" compatLnSpc="1">
            <a:prstTxWarp prst="textNoShape">
              <a:avLst/>
            </a:prstTxWarp>
          </a:bodyPr>
          <a:lstStyle>
            <a:lvl1pPr algn="r" defTabSz="915597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64DF6138-C18B-4F59-A3B5-2CED521C7B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70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21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9" tIns="45785" rIns="91569" bIns="45785" numCol="1" anchor="t" anchorCtr="0" compatLnSpc="1">
            <a:prstTxWarp prst="textNoShape">
              <a:avLst/>
            </a:prstTxWarp>
          </a:bodyPr>
          <a:lstStyle>
            <a:lvl1pPr defTabSz="915597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9" tIns="45785" rIns="91569" bIns="45785" numCol="1" anchor="t" anchorCtr="0" compatLnSpc="1">
            <a:prstTxWarp prst="textNoShape">
              <a:avLst/>
            </a:prstTxWarp>
          </a:bodyPr>
          <a:lstStyle>
            <a:lvl1pPr algn="r" defTabSz="915597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64" y="4415790"/>
            <a:ext cx="5605074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9" tIns="45785" rIns="91569" bIns="45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621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9" tIns="45785" rIns="91569" bIns="45785" numCol="1" anchor="b" anchorCtr="0" compatLnSpc="1">
            <a:prstTxWarp prst="textNoShape">
              <a:avLst/>
            </a:prstTxWarp>
          </a:bodyPr>
          <a:lstStyle>
            <a:lvl1pPr defTabSz="915597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9" tIns="45785" rIns="91569" bIns="45785" numCol="1" anchor="b" anchorCtr="0" compatLnSpc="1">
            <a:prstTxWarp prst="textNoShape">
              <a:avLst/>
            </a:prstTxWarp>
          </a:bodyPr>
          <a:lstStyle>
            <a:lvl1pPr algn="r" defTabSz="915597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CDA1C12B-A2C5-47D0-AE6B-45FAAB86E7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96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27150-56AF-4F43-B977-7ADA07856A05}" type="slidenum">
              <a:rPr lang="en-US"/>
              <a:pPr/>
              <a:t>1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079" name="Picture 7" descr="sco_color_largenavyback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5" b="95455" l="4000" r="9345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905000" cy="1905000"/>
          </a:xfrm>
          <a:prstGeom prst="rect">
            <a:avLst/>
          </a:prstGeom>
          <a:noFill/>
        </p:spPr>
      </p:pic>
      <p:pic>
        <p:nvPicPr>
          <p:cNvPr id="3082" name="Picture 10" descr="NCSU brick-18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6502104"/>
            <a:ext cx="1795463" cy="29874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AASC - July 11, 2012 - Destin, FL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DE4BCC-4F26-4C95-8590-76D04C2408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868363"/>
            <a:ext cx="1866900" cy="5227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868363"/>
            <a:ext cx="5448300" cy="5227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AASC - July 11, 2012 - Destin, FL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B74A13-F7BA-4B85-B8DE-CC733DEB53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AASC - July 11, 2012 - Destin, FL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ED1182-DEF2-42F7-8BBB-34933BB292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AASC - July 11, 2012 - Destin, FL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5E4A01-6D35-4528-8631-2E9FD8A45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AASC - July 11, 2012 - Destin, FL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3705E3-30A0-48C0-86DA-642358213C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AASC - July 11, 2012 - Destin, FL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5946A3-56AE-4ACF-8726-B3D1013E4C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AASC - July 11, 2012 - Destin, FL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C853CA-0A58-4007-8C97-7F427EC6A1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AASC - July 11, 2012 - Destin, FL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1BDF88-D573-4C08-A927-3CF5CB22C3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AASC - July 11, 2012 - Destin, FL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573252-62B7-4667-BE59-946F5DC21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AASC - July 11, 2012 - Destin, FL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5047BE-EAD6-4C0E-AA7A-3AE518AD55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868363"/>
            <a:ext cx="74676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981200"/>
            <a:ext cx="746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613525"/>
            <a:ext cx="8839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tx1">
                <a:alpha val="8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>
                <a:solidFill>
                  <a:srgbClr val="EAEAEA"/>
                </a:solidFill>
              </a:defRPr>
            </a:lvl1pPr>
          </a:lstStyle>
          <a:p>
            <a:r>
              <a:rPr lang="cs-CZ" smtClean="0"/>
              <a:t>AASC - July 11, 2012 - Destin, FL</a:t>
            </a:r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219200" y="1676400"/>
            <a:ext cx="7450138" cy="76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kumimoji="1" lang="en-US" sz="2400">
              <a:solidFill>
                <a:schemeClr val="tx1"/>
              </a:solidFill>
              <a:latin typeface="Verdana" pitchFamily="-96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tx1">
                <a:alpha val="80000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900">
                <a:solidFill>
                  <a:srgbClr val="EAEAEA"/>
                </a:solidFill>
              </a:defRPr>
            </a:lvl1pPr>
          </a:lstStyle>
          <a:p>
            <a:fld id="{7085D05C-D66F-4A40-84B4-5E4B7733C2E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4" name="Picture 10" descr="NCSU brick-186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3800" y="76200"/>
            <a:ext cx="1490663" cy="247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7" descr="aasclogo"/>
          <p:cNvPicPr/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48600" y="6090004"/>
            <a:ext cx="1295400" cy="54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038600"/>
            <a:ext cx="6629400" cy="762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Ryan </a:t>
            </a:r>
            <a:r>
              <a:rPr lang="en-US" sz="2400" dirty="0" smtClean="0"/>
              <a:t>Boyles</a:t>
            </a: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1295400" y="5334001"/>
            <a:ext cx="6553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FFFFFF"/>
                </a:solidFill>
              </a:rPr>
              <a:t>37</a:t>
            </a:r>
            <a:r>
              <a:rPr lang="en-US" baseline="30000" dirty="0" smtClean="0">
                <a:solidFill>
                  <a:srgbClr val="FFFFFF"/>
                </a:solidFill>
              </a:rPr>
              <a:t>th</a:t>
            </a:r>
            <a:r>
              <a:rPr lang="en-US" dirty="0" smtClean="0">
                <a:solidFill>
                  <a:srgbClr val="FFFFFF"/>
                </a:solidFill>
              </a:rPr>
              <a:t> Annual Meeting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FFFFFF"/>
                </a:solidFill>
              </a:rPr>
              <a:t>American Association of State Climatologists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FFFFFF"/>
                </a:solidFill>
              </a:rPr>
              <a:t>July 11, 2012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723900" y="2057400"/>
            <a:ext cx="76962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4400" b="1" dirty="0" smtClean="0">
                <a:solidFill>
                  <a:srgbClr val="FFFF99"/>
                </a:solidFill>
              </a:rPr>
              <a:t>State Report: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sz="4400" b="1" dirty="0" smtClean="0">
                <a:solidFill>
                  <a:srgbClr val="FFFF99"/>
                </a:solidFill>
              </a:rPr>
              <a:t>North Carolina</a:t>
            </a:r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6427788" y="881063"/>
            <a:ext cx="26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OUR TX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AASC - July 11, 2012 - Destin, FL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ED1182-DEF2-42F7-8BBB-34933BB2920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Screen Shot 2012-07-10 at 9.52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52400"/>
            <a:ext cx="8140700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89709"/>
      </p:ext>
    </p:extLst>
  </p:cSld>
  <p:clrMapOvr>
    <a:masterClrMapping/>
  </p:clrMapOvr>
  <p:transition xmlns:p14="http://schemas.microsoft.com/office/powerpoint/2010/main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07-10 at 9.56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9949"/>
            <a:ext cx="8531539" cy="6858000"/>
          </a:xfrm>
          <a:prstGeom prst="borderCallout1">
            <a:avLst>
              <a:gd name="adj1" fmla="val 17088"/>
              <a:gd name="adj2" fmla="val -46882"/>
              <a:gd name="adj3" fmla="val 112500"/>
              <a:gd name="adj4" fmla="val -38333"/>
            </a:avLst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AASC - July 11, 2012 - Destin, FL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ED1182-DEF2-42F7-8BBB-34933BB2920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48600" y="1828800"/>
            <a:ext cx="265480" cy="369332"/>
          </a:xfrm>
          <a:prstGeom prst="borderCallout1">
            <a:avLst>
              <a:gd name="adj1" fmla="val 18750"/>
              <a:gd name="adj2" fmla="val -8333"/>
              <a:gd name="adj3" fmla="val 575339"/>
              <a:gd name="adj4" fmla="val -829462"/>
            </a:avLst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1600200"/>
            <a:ext cx="2014794" cy="461665"/>
          </a:xfrm>
          <a:prstGeom prst="borderCallout1">
            <a:avLst>
              <a:gd name="adj1" fmla="val 105862"/>
              <a:gd name="adj2" fmla="val 52560"/>
              <a:gd name="adj3" fmla="val 534307"/>
              <a:gd name="adj4" fmla="val 254171"/>
            </a:avLst>
          </a:prstGeom>
          <a:noFill/>
          <a:ln>
            <a:solidFill>
              <a:schemeClr val="bg1"/>
            </a:solidFill>
            <a:headEnd type="none"/>
            <a:tailEnd type="arrow"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dirty="0" smtClean="0"/>
              <a:t>JNGs House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59721943"/>
      </p:ext>
    </p:extLst>
  </p:cSld>
  <p:clrMapOvr>
    <a:masterClrMapping/>
  </p:clrMapOvr>
  <p:transition xmlns:p14="http://schemas.microsoft.com/office/powerpoint/2010/main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AASC - July 11, 2012 - Destin, FL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ED1182-DEF2-42F7-8BBB-34933BB2920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Screen Shot 2012-07-10 at 10.02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238"/>
            <a:ext cx="9144000" cy="62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60892"/>
      </p:ext>
    </p:extLst>
  </p:cSld>
  <p:clrMapOvr>
    <a:masterClrMapping/>
  </p:clrMapOvr>
  <p:transition xmlns:p14="http://schemas.microsoft.com/office/powerpoint/2010/main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INDIANA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AASC - July 11, 2012 - Destin, FL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ED1182-DEF2-42F7-8BBB-34933BB2920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Screen Shot 2012-07-10 at 10.06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125"/>
            <a:ext cx="9144000" cy="565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70966"/>
      </p:ext>
    </p:extLst>
  </p:cSld>
  <p:clrMapOvr>
    <a:masterClrMapping/>
  </p:clrMapOvr>
  <p:transition xmlns:p14="http://schemas.microsoft.com/office/powerpoint/2010/main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AASC - July 11, 2012 - Destin, FL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ED1182-DEF2-42F7-8BBB-34933BB2920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Screen Shot 2012-07-10 at 10.08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25400"/>
            <a:ext cx="7187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70882"/>
      </p:ext>
    </p:extLst>
  </p:cSld>
  <p:clrMapOvr>
    <a:masterClrMapping/>
  </p:clrMapOvr>
  <p:transition xmlns:p14="http://schemas.microsoft.com/office/powerpoint/2010/main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NATIONAL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AASC - July 11, 2012 - Destin, FL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ED1182-DEF2-42F7-8BBB-34933BB2920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Screen Shot 2012-07-10 at 10.0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59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99034"/>
      </p:ext>
    </p:extLst>
  </p:cSld>
  <p:clrMapOvr>
    <a:masterClrMapping/>
  </p:clrMapOvr>
  <p:transition xmlns:p14="http://schemas.microsoft.com/office/powerpoint/2010/main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coming?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out remaining bugs</a:t>
            </a:r>
          </a:p>
          <a:p>
            <a:pPr lvl="1"/>
            <a:r>
              <a:rPr lang="en-US" dirty="0" smtClean="0"/>
              <a:t>Send out for review and feedback</a:t>
            </a:r>
          </a:p>
          <a:p>
            <a:r>
              <a:rPr lang="en-US" dirty="0" smtClean="0"/>
              <a:t>Connect local SPI to field impacts</a:t>
            </a:r>
          </a:p>
          <a:p>
            <a:pPr lvl="1"/>
            <a:r>
              <a:rPr lang="en-US" dirty="0" smtClean="0"/>
              <a:t>What SPI best matches crop health</a:t>
            </a:r>
          </a:p>
          <a:p>
            <a:r>
              <a:rPr lang="en-US" dirty="0" smtClean="0"/>
              <a:t>Web services for all</a:t>
            </a:r>
          </a:p>
          <a:p>
            <a:pPr lvl="1"/>
            <a:r>
              <a:rPr lang="en-US" dirty="0" smtClean="0"/>
              <a:t>Tools that can sit on your web page</a:t>
            </a:r>
          </a:p>
          <a:p>
            <a:pPr lvl="1"/>
            <a:r>
              <a:rPr lang="en-US" dirty="0" smtClean="0"/>
              <a:t>THREDDS server</a:t>
            </a:r>
          </a:p>
          <a:p>
            <a:pPr lvl="1"/>
            <a:r>
              <a:rPr lang="en-US" dirty="0" smtClean="0"/>
              <a:t>Feed to </a:t>
            </a:r>
            <a:r>
              <a:rPr lang="en-US" dirty="0" err="1" smtClean="0"/>
              <a:t>drought.gov</a:t>
            </a:r>
            <a:r>
              <a:rPr lang="en-US" dirty="0" smtClean="0"/>
              <a:t> and NIDIS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AASC - July 11, 2012 - Destin, FL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ED1182-DEF2-42F7-8BBB-34933BB2920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83779"/>
      </p:ext>
    </p:extLst>
  </p:cSld>
  <p:clrMapOvr>
    <a:masterClrMapping/>
  </p:clrMapOvr>
  <p:transition xmlns:p14="http://schemas.microsoft.com/office/powerpoint/2010/main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Palmer, KBDI estimates using MPE</a:t>
            </a:r>
          </a:p>
          <a:p>
            <a:r>
              <a:rPr lang="en-US" sz="2800" dirty="0" smtClean="0"/>
              <a:t>Grid-based SPI time series</a:t>
            </a:r>
          </a:p>
          <a:p>
            <a:r>
              <a:rPr lang="en-US" sz="2800" dirty="0" smtClean="0"/>
              <a:t>Possible connections to seasonal forecasts</a:t>
            </a:r>
          </a:p>
          <a:p>
            <a:pPr lvl="1"/>
            <a:r>
              <a:rPr lang="en-US" sz="2400" dirty="0" smtClean="0"/>
              <a:t>Probability of reaching critical SPI thresholds</a:t>
            </a:r>
          </a:p>
          <a:p>
            <a:r>
              <a:rPr lang="en-US" sz="2800" dirty="0" smtClean="0"/>
              <a:t>Possible proposal to USDA to evaluate drought triggers</a:t>
            </a:r>
          </a:p>
          <a:p>
            <a:pPr lvl="1"/>
            <a:r>
              <a:rPr lang="en-US" sz="2400" dirty="0" smtClean="0"/>
              <a:t>What’s the best drought indicator for crops in your state</a:t>
            </a:r>
          </a:p>
          <a:p>
            <a:pPr lvl="1"/>
            <a:r>
              <a:rPr lang="en-US" sz="2400" dirty="0" smtClean="0"/>
              <a:t>AASC wide proposal?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AASC - July 11, 2012 - Destin, FL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ED1182-DEF2-42F7-8BBB-34933BB2920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31305"/>
      </p:ext>
    </p:extLst>
  </p:cSld>
  <p:clrMapOvr>
    <a:masterClrMapping/>
  </p:clrMapOvr>
  <p:transition xmlns:p14="http://schemas.microsoft.com/office/powerpoint/2010/main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Highlights: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467600" cy="4114800"/>
          </a:xfrm>
        </p:spPr>
        <p:txBody>
          <a:bodyPr/>
          <a:lstStyle/>
          <a:p>
            <a:r>
              <a:rPr lang="en-US" sz="2800" dirty="0" smtClean="0"/>
              <a:t>Weekly drought calls</a:t>
            </a:r>
          </a:p>
          <a:p>
            <a:r>
              <a:rPr lang="en-US" sz="2800" dirty="0" smtClean="0"/>
              <a:t>New web layout to integrate all tools around themes</a:t>
            </a:r>
          </a:p>
          <a:p>
            <a:r>
              <a:rPr lang="en-US" sz="2800" dirty="0" smtClean="0"/>
              <a:t>New tools + training videos</a:t>
            </a:r>
          </a:p>
          <a:p>
            <a:pPr lvl="2"/>
            <a:r>
              <a:rPr lang="en-US" sz="2000" dirty="0" smtClean="0"/>
              <a:t>Ag and crop disease</a:t>
            </a:r>
          </a:p>
          <a:p>
            <a:pPr lvl="2"/>
            <a:r>
              <a:rPr lang="en-US" sz="2000" dirty="0" smtClean="0"/>
              <a:t>Fire weather – NFDRS on </a:t>
            </a:r>
            <a:r>
              <a:rPr lang="en-US" sz="2000" dirty="0" err="1" smtClean="0"/>
              <a:t>ECONet</a:t>
            </a:r>
            <a:endParaRPr lang="en-US" sz="2000" dirty="0" smtClean="0"/>
          </a:p>
          <a:p>
            <a:pPr lvl="2"/>
            <a:r>
              <a:rPr lang="en-US" sz="2000" dirty="0" smtClean="0"/>
              <a:t>Reservoir inflow forecasts</a:t>
            </a:r>
          </a:p>
          <a:p>
            <a:r>
              <a:rPr lang="en-US" sz="2800" dirty="0" smtClean="0"/>
              <a:t>PINEMAP – climate impacts to production forestry</a:t>
            </a:r>
          </a:p>
          <a:p>
            <a:r>
              <a:rPr lang="en-US" sz="2800" dirty="0" smtClean="0"/>
              <a:t>Renewed focus on science translation and delivery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AASC - July 11, 2012 - Destin, FL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ED1182-DEF2-42F7-8BBB-34933BB2920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35022"/>
      </p:ext>
    </p:extLst>
  </p:cSld>
  <p:clrMapOvr>
    <a:masterClrMapping/>
  </p:clrMapOvr>
  <p:transition xmlns:p14="http://schemas.microsoft.com/office/powerpoint/2010/main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Highlights: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 moisture modeling</a:t>
            </a:r>
          </a:p>
          <a:p>
            <a:r>
              <a:rPr lang="en-US" dirty="0" smtClean="0"/>
              <a:t>High resolution model re-analysis</a:t>
            </a:r>
          </a:p>
          <a:p>
            <a:r>
              <a:rPr lang="en-US" dirty="0" smtClean="0"/>
              <a:t>Localized Climate Extremes Index</a:t>
            </a:r>
          </a:p>
          <a:p>
            <a:r>
              <a:rPr lang="en-US" dirty="0" smtClean="0"/>
              <a:t>Downscaling- geospatial </a:t>
            </a:r>
            <a:r>
              <a:rPr lang="en-US" dirty="0" err="1" smtClean="0"/>
              <a:t>wx</a:t>
            </a:r>
            <a:r>
              <a:rPr lang="en-US" dirty="0" smtClean="0"/>
              <a:t> generator</a:t>
            </a:r>
          </a:p>
          <a:p>
            <a:r>
              <a:rPr lang="en-US" dirty="0" smtClean="0"/>
              <a:t>Climate Projections using historical station analogs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AASC - July 11, 2012 - Destin, FL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ED1182-DEF2-42F7-8BBB-34933BB2920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17898"/>
      </p:ext>
    </p:extLst>
  </p:cSld>
  <p:clrMapOvr>
    <a:masterClrMapping/>
  </p:clrMapOvr>
  <p:transition xmlns:p14="http://schemas.microsoft.com/office/powerpoint/2010/main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816857"/>
              </p:ext>
            </p:extLst>
          </p:nvPr>
        </p:nvGraphicFramePr>
        <p:xfrm>
          <a:off x="0" y="0"/>
          <a:ext cx="7848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875074"/>
            <a:ext cx="4191000" cy="1557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The </a:t>
            </a:r>
            <a:r>
              <a:rPr lang="en-US" sz="1400" b="1" i="1" dirty="0" smtClean="0"/>
              <a:t>LCEI </a:t>
            </a:r>
            <a:r>
              <a:rPr lang="en-US" sz="1400" b="1" dirty="0" smtClean="0"/>
              <a:t>includes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temperature, precipitation, drought (like NCDC CEI)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severe weather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winter weather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tropical activity</a:t>
            </a:r>
            <a:endParaRPr lang="en-US" sz="1400" dirty="0"/>
          </a:p>
        </p:txBody>
      </p:sp>
      <p:sp>
        <p:nvSpPr>
          <p:cNvPr id="11" name="Right Brace 10"/>
          <p:cNvSpPr/>
          <p:nvPr/>
        </p:nvSpPr>
        <p:spPr>
          <a:xfrm>
            <a:off x="7772400" y="990600"/>
            <a:ext cx="381000" cy="1524000"/>
          </a:xfrm>
          <a:prstGeom prst="rightBrace">
            <a:avLst>
              <a:gd name="adj1" fmla="val 8333"/>
              <a:gd name="adj2" fmla="val 52951"/>
            </a:avLst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Right Brace 11"/>
          <p:cNvSpPr/>
          <p:nvPr/>
        </p:nvSpPr>
        <p:spPr>
          <a:xfrm>
            <a:off x="7772400" y="3505200"/>
            <a:ext cx="457200" cy="990600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TextBox 13"/>
          <p:cNvSpPr txBox="1"/>
          <p:nvPr/>
        </p:nvSpPr>
        <p:spPr>
          <a:xfrm>
            <a:off x="8229600" y="2831068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Normal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229600" y="3733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Below Normal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3400" y="148726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Above Normal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4876800"/>
            <a:ext cx="5029200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The </a:t>
            </a:r>
            <a:r>
              <a:rPr lang="en-US" sz="1400" b="1" i="1" dirty="0" smtClean="0"/>
              <a:t>LCEI</a:t>
            </a:r>
            <a:r>
              <a:rPr lang="en-US" sz="14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1400" i="1" dirty="0"/>
              <a:t> </a:t>
            </a:r>
            <a:r>
              <a:rPr lang="en-US" sz="1400" dirty="0" smtClean="0"/>
              <a:t>Is flexibly crafted for each states (the weights can be tailored to each state)</a:t>
            </a:r>
          </a:p>
          <a:p>
            <a:pPr>
              <a:buFont typeface="Arial" pitchFamily="34" charset="0"/>
              <a:buChar char="•"/>
            </a:pPr>
            <a:r>
              <a:rPr lang="en-US" sz="1400" i="1" dirty="0"/>
              <a:t> </a:t>
            </a:r>
            <a:r>
              <a:rPr lang="en-US" sz="1400" dirty="0" smtClean="0"/>
              <a:t>has been evaluated for NC and FL</a:t>
            </a:r>
          </a:p>
          <a:p>
            <a:pPr>
              <a:buFont typeface="Arial" pitchFamily="34" charset="0"/>
              <a:buChar char="•"/>
            </a:pPr>
            <a:r>
              <a:rPr lang="en-US" sz="1400" i="1" dirty="0"/>
              <a:t> </a:t>
            </a:r>
            <a:r>
              <a:rPr lang="en-US" sz="1400" b="1" dirty="0" smtClean="0"/>
              <a:t>Has a poster here at AASC! Come by and learn more!</a:t>
            </a:r>
            <a:endParaRPr lang="en-US" sz="1400" i="1" dirty="0" smtClean="0"/>
          </a:p>
        </p:txBody>
      </p:sp>
      <p:sp>
        <p:nvSpPr>
          <p:cNvPr id="22" name="TextBox 1"/>
          <p:cNvSpPr txBox="1"/>
          <p:nvPr/>
        </p:nvSpPr>
        <p:spPr>
          <a:xfrm>
            <a:off x="304800" y="2895617"/>
            <a:ext cx="533400" cy="304783"/>
          </a:xfrm>
          <a:prstGeom prst="rect">
            <a:avLst/>
          </a:prstGeom>
          <a:solidFill>
            <a:prstClr val="white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 smtClean="0"/>
              <a:t>0</a:t>
            </a:r>
            <a:endParaRPr lang="en-US" sz="1050" dirty="0"/>
          </a:p>
        </p:txBody>
      </p:sp>
      <p:sp>
        <p:nvSpPr>
          <p:cNvPr id="13" name="Right Brace 12"/>
          <p:cNvSpPr/>
          <p:nvPr/>
        </p:nvSpPr>
        <p:spPr>
          <a:xfrm>
            <a:off x="7772400" y="2514600"/>
            <a:ext cx="381000" cy="9906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23" name="Picture 47" descr="seal_color_large_trans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838200" cy="78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banner fc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6293841"/>
            <a:ext cx="2667000" cy="5641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85508987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  <p:bldP spid="15" grpId="0"/>
      <p:bldP spid="16" grpId="0"/>
      <p:bldP spid="17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Highlights: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group outreach events w/ state natural science museum</a:t>
            </a:r>
          </a:p>
          <a:p>
            <a:r>
              <a:rPr lang="en-US" dirty="0" smtClean="0"/>
              <a:t>4 middle school interns</a:t>
            </a:r>
          </a:p>
          <a:p>
            <a:r>
              <a:rPr lang="en-US" dirty="0" smtClean="0"/>
              <a:t>Climate education for professional development</a:t>
            </a:r>
          </a:p>
          <a:p>
            <a:r>
              <a:rPr lang="en-US" dirty="0" smtClean="0"/>
              <a:t>Twitter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AASC - July 11, 2012 - Destin, FL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ED1182-DEF2-42F7-8BBB-34933BB2920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69564"/>
      </p:ext>
    </p:extLst>
  </p:cSld>
  <p:clrMapOvr>
    <a:masterClrMapping/>
  </p:clrMapOvr>
  <p:transition xmlns:p14="http://schemas.microsoft.com/office/powerpoint/2010/main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AASC - July 11, 2012 - Destin, FL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ED1182-DEF2-42F7-8BBB-34933BB2920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sco_grou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68311"/>
      </p:ext>
    </p:extLst>
  </p:cSld>
  <p:clrMapOvr>
    <a:masterClrMapping/>
  </p:clrMapOvr>
  <p:transition xmlns:p14="http://schemas.microsoft.com/office/powerpoint/2010/main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Toward routine radar-based SPI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839200" cy="1752600"/>
          </a:xfrm>
        </p:spPr>
        <p:txBody>
          <a:bodyPr/>
          <a:lstStyle/>
          <a:p>
            <a:r>
              <a:rPr lang="en-US" sz="2400" dirty="0" smtClean="0"/>
              <a:t>John Nielsen-Gammon, Brent </a:t>
            </a:r>
            <a:r>
              <a:rPr lang="en-US" sz="2400" dirty="0" err="1" smtClean="0"/>
              <a:t>McRoberts</a:t>
            </a:r>
            <a:r>
              <a:rPr lang="en-US" sz="2400" dirty="0" smtClean="0"/>
              <a:t> (TAMU)</a:t>
            </a:r>
            <a:endParaRPr lang="en-US" sz="2400" dirty="0"/>
          </a:p>
          <a:p>
            <a:r>
              <a:rPr lang="en-US" sz="2400" dirty="0" err="1" smtClean="0"/>
              <a:t>Dev</a:t>
            </a:r>
            <a:r>
              <a:rPr lang="en-US" sz="2400" dirty="0" smtClean="0"/>
              <a:t> </a:t>
            </a:r>
            <a:r>
              <a:rPr lang="en-US" sz="2400" dirty="0" err="1" smtClean="0"/>
              <a:t>Niyogi</a:t>
            </a:r>
            <a:r>
              <a:rPr lang="en-US" sz="2400" dirty="0"/>
              <a:t> </a:t>
            </a:r>
            <a:r>
              <a:rPr lang="en-US" sz="2400" dirty="0" smtClean="0"/>
              <a:t>(Purdue)</a:t>
            </a:r>
          </a:p>
          <a:p>
            <a:r>
              <a:rPr lang="en-US" sz="2400" dirty="0" smtClean="0"/>
              <a:t> Rebecca </a:t>
            </a:r>
            <a:r>
              <a:rPr lang="en-US" sz="2400" dirty="0" err="1" smtClean="0"/>
              <a:t>Cumbie</a:t>
            </a:r>
            <a:r>
              <a:rPr lang="en-US" sz="2400" dirty="0" smtClean="0"/>
              <a:t>, </a:t>
            </a:r>
            <a:r>
              <a:rPr lang="en-US" sz="2400" dirty="0" smtClean="0"/>
              <a:t>John McGuire, Ryan </a:t>
            </a:r>
            <a:r>
              <a:rPr lang="en-US" sz="2400" dirty="0" smtClean="0"/>
              <a:t>Boyles (NCSU)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8493028"/>
      </p:ext>
    </p:extLst>
  </p:cSld>
  <p:clrMapOvr>
    <a:masterClrMapping/>
  </p:clrMapOvr>
  <p:transition xmlns:p14="http://schemas.microsoft.com/office/powerpoint/2010/main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~5km SPI using methods from TAMU</a:t>
            </a:r>
          </a:p>
          <a:p>
            <a:pPr lvl="1"/>
            <a:r>
              <a:rPr lang="en-US" dirty="0" smtClean="0"/>
              <a:t>Gauge calibrated radar (MPE)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McRoberts</a:t>
            </a:r>
            <a:r>
              <a:rPr lang="en-US" dirty="0" smtClean="0"/>
              <a:t> &amp; N-G JAMC 2011</a:t>
            </a:r>
          </a:p>
          <a:p>
            <a:r>
              <a:rPr lang="en-US" dirty="0" smtClean="0"/>
              <a:t>Historical COOP data used to adjust MPE probability density function</a:t>
            </a:r>
          </a:p>
          <a:p>
            <a:pPr lvl="1"/>
            <a:r>
              <a:rPr lang="en-US" dirty="0" smtClean="0"/>
              <a:t>COOP data spatially clustered using L-moments (see Hosking and Wallis)</a:t>
            </a:r>
          </a:p>
          <a:p>
            <a:r>
              <a:rPr lang="en-US" dirty="0" smtClean="0"/>
              <a:t>Adjusted PDF used to generate SPI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AASC - July 11, 2012 - Destin, FL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ED1182-DEF2-42F7-8BBB-34933BB2920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94335"/>
      </p:ext>
    </p:extLst>
  </p:cSld>
  <p:clrMapOvr>
    <a:masterClrMapping/>
  </p:clrMapOvr>
  <p:transition xmlns:p14="http://schemas.microsoft.com/office/powerpoint/2010/main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TAMU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AASC - July 11, 2012 - Destin, FL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ED1182-DEF2-42F7-8BBB-34933BB2920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 descr="tam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995"/>
            <a:ext cx="7619206" cy="666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4863"/>
      </p:ext>
    </p:extLst>
  </p:cSld>
  <p:clrMapOvr>
    <a:masterClrMapping/>
  </p:clrMapOvr>
  <p:transition xmlns:p14="http://schemas.microsoft.com/office/powerpoint/2010/main">
    <p:wipe/>
  </p:transition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8099" dir="2700000" algn="ctr" rotWithShape="0">
            <a:schemeClr val="tx1">
              <a:alpha val="74998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8099" dir="2700000" algn="ctr" rotWithShape="0">
            <a:schemeClr val="tx1">
              <a:alpha val="74998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6037</TotalTime>
  <Words>547</Words>
  <Application>Microsoft Macintosh PowerPoint</Application>
  <PresentationFormat>On-screen Show (4:3)</PresentationFormat>
  <Paragraphs>106</Paragraphs>
  <Slides>17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Highlights: Extension</vt:lpstr>
      <vt:lpstr>Highlights: Research</vt:lpstr>
      <vt:lpstr>PowerPoint Presentation</vt:lpstr>
      <vt:lpstr>Highlights: Outreach</vt:lpstr>
      <vt:lpstr>PowerPoint Presentation</vt:lpstr>
      <vt:lpstr>Toward routine radar-based SPI</vt:lpstr>
      <vt:lpstr>What is it?</vt:lpstr>
      <vt:lpstr>INSERT TAMU IMAGE</vt:lpstr>
      <vt:lpstr>INSERT OUR TX</vt:lpstr>
      <vt:lpstr>PowerPoint Presentation</vt:lpstr>
      <vt:lpstr>INSERT NC</vt:lpstr>
      <vt:lpstr>INSERT INDIANA</vt:lpstr>
      <vt:lpstr>PowerPoint Presentation</vt:lpstr>
      <vt:lpstr>INSERT NATIONAL</vt:lpstr>
      <vt:lpstr>What’s coming?</vt:lpstr>
      <vt:lpstr>Later…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 Boyles</dc:creator>
  <cp:lastModifiedBy>Ryan Boyles</cp:lastModifiedBy>
  <cp:revision>194</cp:revision>
  <cp:lastPrinted>2007-10-30T18:29:28Z</cp:lastPrinted>
  <dcterms:modified xsi:type="dcterms:W3CDTF">2012-07-11T02:17:00Z</dcterms:modified>
</cp:coreProperties>
</file>