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embeddings/Microsoft_Equation6.bin" ContentType="application/vnd.openxmlformats-officedocument.oleObject"/>
  <Override PartName="/ppt/tableStyles.xml" ContentType="application/vnd.openxmlformats-officedocument.presentationml.tableStyles+xml"/>
  <Override PartName="/ppt/slideLayouts/slideLayout8.xml" ContentType="application/vnd.openxmlformats-officedocument.presentationml.slideLayout+xml"/>
  <Override PartName="/ppt/embeddings/Microsoft_Equation4.bin" ContentType="application/vnd.openxmlformats-officedocument.oleObject"/>
  <Override PartName="/ppt/notesSlides/notesSlide1.xml" ContentType="application/vnd.openxmlformats-officedocument.presentationml.notesSlide+xml"/>
  <Override PartName="/ppt/slideLayouts/slideLayout6.xml" ContentType="application/vnd.openxmlformats-officedocument.presentationml.slideLayout+xml"/>
  <Override PartName="/ppt/embeddings/Microsoft_Equation2.bin" ContentType="application/vnd.openxmlformats-officedocument.oleObject"/>
  <Default Extension="wmf" ContentType="image/x-wmf"/>
  <Override PartName="/ppt/theme/theme2.xml" ContentType="application/vnd.openxmlformats-officedocument.theme+xml"/>
  <Default Extension="pict" ContentType="image/pict"/>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presentation.xml" ContentType="application/vnd.openxmlformats-officedocument.presentationml.presentation.main+xml"/>
  <Override PartName="/ppt/embeddings/Microsoft_Equation5.bin" ContentType="application/vnd.openxmlformats-officedocument.oleObject"/>
  <Override PartName="/ppt/slideLayouts/slideLayout7.xml" ContentType="application/vnd.openxmlformats-officedocument.presentationml.slideLayout+xml"/>
  <Override PartName="/ppt/embeddings/Microsoft_Equation3.bin" ContentType="application/vnd.openxmlformats-officedocument.oleObject"/>
  <Default Extension="vml" ContentType="application/vnd.openxmlformats-officedocument.vmlDrawing"/>
  <Default Extension="pdf" ContentType="application/pdf"/>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embeddings/Microsoft_Equation1.bin" ContentType="application/vnd.openxmlformats-officedocument.oleObject"/>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3"/>
  </p:notesMasterIdLst>
  <p:sldIdLst>
    <p:sldId id="256" r:id="rId2"/>
  </p:sldIdLst>
  <p:sldSz cx="43891200" cy="32918400"/>
  <p:notesSz cx="31378525" cy="42208450"/>
  <p:defaultTextStyle>
    <a:defPPr>
      <a:defRPr lang="en-US"/>
    </a:defPPr>
    <a:lvl1pPr algn="ctr"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ctr"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ctr"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ctr"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ctr"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1A004"/>
    <a:srgbClr val="FFD700"/>
    <a:srgbClr val="CCCC00"/>
    <a:srgbClr val="62C8EC"/>
    <a:srgbClr val="4EBAFC"/>
    <a:srgbClr val="70B5F4"/>
    <a:srgbClr val="4DBDF5"/>
    <a:srgbClr val="2FF5C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26" d="100"/>
          <a:sy n="26" d="100"/>
        </p:scale>
        <p:origin x="-1224" y="-144"/>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ict"/><Relationship Id="rId4" Type="http://schemas.openxmlformats.org/officeDocument/2006/relationships/image" Target="../media/image4.pict"/><Relationship Id="rId5" Type="http://schemas.openxmlformats.org/officeDocument/2006/relationships/image" Target="../media/image5.pict"/><Relationship Id="rId6" Type="http://schemas.openxmlformats.org/officeDocument/2006/relationships/image" Target="../media/image6.pict"/><Relationship Id="rId1" Type="http://schemas.openxmlformats.org/officeDocument/2006/relationships/image" Target="../media/image1.wmf"/><Relationship Id="rId2" Type="http://schemas.openxmlformats.org/officeDocument/2006/relationships/image" Target="../media/image2.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13600113" cy="2111375"/>
          </a:xfrm>
          <a:prstGeom prst="rect">
            <a:avLst/>
          </a:prstGeom>
          <a:noFill/>
          <a:ln w="9525">
            <a:noFill/>
            <a:miter lim="800000"/>
            <a:headEnd/>
            <a:tailEnd/>
          </a:ln>
        </p:spPr>
        <p:txBody>
          <a:bodyPr vert="horz" wrap="square" lIns="420276" tIns="210143" rIns="420276" bIns="210143" numCol="1" anchor="t" anchorCtr="0" compatLnSpc="1">
            <a:prstTxWarp prst="textNoShape">
              <a:avLst/>
            </a:prstTxWarp>
          </a:bodyPr>
          <a:lstStyle>
            <a:lvl1pPr algn="l" defTabSz="4205288">
              <a:defRPr sz="5400">
                <a:ea typeface="ＭＳ Ｐゴシック" pitchFamily="34"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17778413" y="0"/>
            <a:ext cx="13600112" cy="2111375"/>
          </a:xfrm>
          <a:prstGeom prst="rect">
            <a:avLst/>
          </a:prstGeom>
          <a:noFill/>
          <a:ln w="9525">
            <a:noFill/>
            <a:miter lim="800000"/>
            <a:headEnd/>
            <a:tailEnd/>
          </a:ln>
        </p:spPr>
        <p:txBody>
          <a:bodyPr vert="horz" wrap="square" lIns="420276" tIns="210143" rIns="420276" bIns="210143" numCol="1" anchor="t" anchorCtr="0" compatLnSpc="1">
            <a:prstTxWarp prst="textNoShape">
              <a:avLst/>
            </a:prstTxWarp>
          </a:bodyPr>
          <a:lstStyle>
            <a:lvl1pPr algn="r" defTabSz="4205288">
              <a:defRPr sz="5400">
                <a:ea typeface="ＭＳ Ｐゴシック" pitchFamily="34" charset="-128"/>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5137150" y="3163888"/>
            <a:ext cx="21105813" cy="15828962"/>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4184650" y="20051713"/>
            <a:ext cx="23009225" cy="18992850"/>
          </a:xfrm>
          <a:prstGeom prst="rect">
            <a:avLst/>
          </a:prstGeom>
          <a:noFill/>
          <a:ln w="9525">
            <a:noFill/>
            <a:miter lim="800000"/>
            <a:headEnd/>
            <a:tailEnd/>
          </a:ln>
        </p:spPr>
        <p:txBody>
          <a:bodyPr vert="horz" wrap="square" lIns="420276" tIns="210143" rIns="420276" bIns="2101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40097075"/>
            <a:ext cx="13600113" cy="2111375"/>
          </a:xfrm>
          <a:prstGeom prst="rect">
            <a:avLst/>
          </a:prstGeom>
          <a:noFill/>
          <a:ln w="9525">
            <a:noFill/>
            <a:miter lim="800000"/>
            <a:headEnd/>
            <a:tailEnd/>
          </a:ln>
        </p:spPr>
        <p:txBody>
          <a:bodyPr vert="horz" wrap="square" lIns="420276" tIns="210143" rIns="420276" bIns="210143" numCol="1" anchor="b" anchorCtr="0" compatLnSpc="1">
            <a:prstTxWarp prst="textNoShape">
              <a:avLst/>
            </a:prstTxWarp>
          </a:bodyPr>
          <a:lstStyle>
            <a:lvl1pPr algn="l" defTabSz="4205288">
              <a:defRPr sz="5400">
                <a:ea typeface="ＭＳ Ｐゴシック" pitchFamily="34"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17778413" y="40097075"/>
            <a:ext cx="13600112" cy="2111375"/>
          </a:xfrm>
          <a:prstGeom prst="rect">
            <a:avLst/>
          </a:prstGeom>
          <a:noFill/>
          <a:ln w="9525">
            <a:noFill/>
            <a:miter lim="800000"/>
            <a:headEnd/>
            <a:tailEnd/>
          </a:ln>
        </p:spPr>
        <p:txBody>
          <a:bodyPr vert="horz" wrap="square" lIns="420276" tIns="210143" rIns="420276" bIns="210143" numCol="1" anchor="b" anchorCtr="0" compatLnSpc="1">
            <a:prstTxWarp prst="textNoShape">
              <a:avLst/>
            </a:prstTxWarp>
          </a:bodyPr>
          <a:lstStyle>
            <a:lvl1pPr algn="r" defTabSz="4205288">
              <a:defRPr sz="5400"/>
            </a:lvl1pPr>
          </a:lstStyle>
          <a:p>
            <a:pPr>
              <a:defRPr/>
            </a:pPr>
            <a:fld id="{37F7B87D-51C9-E545-B77B-8BC079C2C49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EBC4F721-1A5D-0A44-A9CC-E78EC03B4C13}" type="slidenum">
              <a:rPr lang="en-US"/>
              <a:pPr/>
              <a:t>1</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06BBB54-719A-8046-AF2C-2B12425FF56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60E664E-CEE7-534A-AB11-0AAB8D437D9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750" y="2924175"/>
            <a:ext cx="9326563" cy="26336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0888" y="2924175"/>
            <a:ext cx="27830462" cy="26336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4FD9D37-9485-7A49-A5C4-8FABA1D6F81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E91D96A-1175-9549-A308-593E19A15D1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5B8A18B-1EAC-0D45-A1C1-C325EF17B91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0888" y="9507538"/>
            <a:ext cx="18578512" cy="1975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9507538"/>
            <a:ext cx="18578513" cy="1975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714F60E-080B-EE46-9E50-5713D6657A0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16FB5C0-FFE8-2746-B12B-42F3F4C71CD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6B9813B-A886-094E-A94D-772153B9599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16C13F8-01CA-4D43-BC16-6C71C0A58D0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45ED3E0-3C9F-A544-9B3C-6D562A2C96F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99A87D5-B763-4242-97DF-5755AA1C7B5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0888" y="2924175"/>
            <a:ext cx="37309425" cy="5486400"/>
          </a:xfrm>
          <a:prstGeom prst="rect">
            <a:avLst/>
          </a:prstGeom>
          <a:noFill/>
          <a:ln w="9525">
            <a:noFill/>
            <a:miter lim="800000"/>
            <a:headEnd/>
            <a:tailEnd/>
          </a:ln>
        </p:spPr>
        <p:txBody>
          <a:bodyPr vert="horz" wrap="square" lIns="438820" tIns="219412" rIns="438820" bIns="21941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90888" y="9507538"/>
            <a:ext cx="37309425" cy="19753262"/>
          </a:xfrm>
          <a:prstGeom prst="rect">
            <a:avLst/>
          </a:prstGeom>
          <a:noFill/>
          <a:ln w="9525">
            <a:noFill/>
            <a:miter lim="800000"/>
            <a:headEnd/>
            <a:tailEnd/>
          </a:ln>
        </p:spPr>
        <p:txBody>
          <a:bodyPr vert="horz" wrap="square" lIns="438820" tIns="219412" rIns="438820" bIns="2194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0888" y="29994225"/>
            <a:ext cx="9144000" cy="2190750"/>
          </a:xfrm>
          <a:prstGeom prst="rect">
            <a:avLst/>
          </a:prstGeom>
          <a:noFill/>
          <a:ln w="9525">
            <a:noFill/>
            <a:miter lim="800000"/>
            <a:headEnd/>
            <a:tailEnd/>
          </a:ln>
        </p:spPr>
        <p:txBody>
          <a:bodyPr vert="horz" wrap="square" lIns="438820" tIns="219412" rIns="438820" bIns="219412" numCol="1" anchor="t" anchorCtr="0" compatLnSpc="1">
            <a:prstTxWarp prst="textNoShape">
              <a:avLst/>
            </a:prstTxWarp>
          </a:bodyPr>
          <a:lstStyle>
            <a:lvl1pPr algn="l">
              <a:defRPr sz="6900">
                <a:ea typeface="ＭＳ Ｐゴシック" pitchFamily="34" charset="-128"/>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14997113" y="29994225"/>
            <a:ext cx="13896975" cy="2190750"/>
          </a:xfrm>
          <a:prstGeom prst="rect">
            <a:avLst/>
          </a:prstGeom>
          <a:noFill/>
          <a:ln w="9525">
            <a:noFill/>
            <a:miter lim="800000"/>
            <a:headEnd/>
            <a:tailEnd/>
          </a:ln>
        </p:spPr>
        <p:txBody>
          <a:bodyPr vert="horz" wrap="square" lIns="438820" tIns="219412" rIns="438820" bIns="219412" numCol="1" anchor="t" anchorCtr="0" compatLnSpc="1">
            <a:prstTxWarp prst="textNoShape">
              <a:avLst/>
            </a:prstTxWarp>
          </a:bodyPr>
          <a:lstStyle>
            <a:lvl1pPr>
              <a:defRPr sz="6900">
                <a:ea typeface="ＭＳ Ｐゴシック" pitchFamily="34" charset="-128"/>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31456313" y="29994225"/>
            <a:ext cx="9144000" cy="2190750"/>
          </a:xfrm>
          <a:prstGeom prst="rect">
            <a:avLst/>
          </a:prstGeom>
          <a:noFill/>
          <a:ln w="9525">
            <a:noFill/>
            <a:miter lim="800000"/>
            <a:headEnd/>
            <a:tailEnd/>
          </a:ln>
        </p:spPr>
        <p:txBody>
          <a:bodyPr vert="horz" wrap="square" lIns="438820" tIns="219412" rIns="438820" bIns="219412" numCol="1" anchor="t" anchorCtr="0" compatLnSpc="1">
            <a:prstTxWarp prst="textNoShape">
              <a:avLst/>
            </a:prstTxWarp>
          </a:bodyPr>
          <a:lstStyle>
            <a:lvl1pPr algn="r">
              <a:defRPr sz="6900"/>
            </a:lvl1pPr>
          </a:lstStyle>
          <a:p>
            <a:pPr>
              <a:defRPr/>
            </a:pPr>
            <a:fld id="{0ABA4FF5-FAF0-0B4A-8978-64F74A993D8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ＭＳ Ｐゴシック" charset="-128"/>
        </a:defRPr>
      </a:lvl1pPr>
      <a:lvl2pPr algn="ctr" defTabSz="4389438" rtl="0" eaLnBrk="0" fontAlgn="base" hangingPunct="0">
        <a:spcBef>
          <a:spcPct val="0"/>
        </a:spcBef>
        <a:spcAft>
          <a:spcPct val="0"/>
        </a:spcAft>
        <a:defRPr sz="21100">
          <a:solidFill>
            <a:schemeClr val="tx2"/>
          </a:solidFill>
          <a:latin typeface="Arial" charset="0"/>
          <a:ea typeface="ＭＳ Ｐゴシック" pitchFamily="34" charset="-128"/>
          <a:cs typeface="ＭＳ Ｐゴシック" charset="-128"/>
        </a:defRPr>
      </a:lvl2pPr>
      <a:lvl3pPr algn="ctr" defTabSz="4389438" rtl="0" eaLnBrk="0" fontAlgn="base" hangingPunct="0">
        <a:spcBef>
          <a:spcPct val="0"/>
        </a:spcBef>
        <a:spcAft>
          <a:spcPct val="0"/>
        </a:spcAft>
        <a:defRPr sz="21100">
          <a:solidFill>
            <a:schemeClr val="tx2"/>
          </a:solidFill>
          <a:latin typeface="Arial" charset="0"/>
          <a:ea typeface="ＭＳ Ｐゴシック" pitchFamily="34" charset="-128"/>
          <a:cs typeface="ＭＳ Ｐゴシック" charset="-128"/>
        </a:defRPr>
      </a:lvl3pPr>
      <a:lvl4pPr algn="ctr" defTabSz="4389438" rtl="0" eaLnBrk="0" fontAlgn="base" hangingPunct="0">
        <a:spcBef>
          <a:spcPct val="0"/>
        </a:spcBef>
        <a:spcAft>
          <a:spcPct val="0"/>
        </a:spcAft>
        <a:defRPr sz="21100">
          <a:solidFill>
            <a:schemeClr val="tx2"/>
          </a:solidFill>
          <a:latin typeface="Arial" charset="0"/>
          <a:ea typeface="ＭＳ Ｐゴシック" pitchFamily="34" charset="-128"/>
          <a:cs typeface="ＭＳ Ｐゴシック" charset="-128"/>
        </a:defRPr>
      </a:lvl4pPr>
      <a:lvl5pPr algn="ctr" defTabSz="4389438" rtl="0" eaLnBrk="0" fontAlgn="base" hangingPunct="0">
        <a:spcBef>
          <a:spcPct val="0"/>
        </a:spcBef>
        <a:spcAft>
          <a:spcPct val="0"/>
        </a:spcAft>
        <a:defRPr sz="21100">
          <a:solidFill>
            <a:schemeClr val="tx2"/>
          </a:solidFill>
          <a:latin typeface="Arial" charset="0"/>
          <a:ea typeface="ＭＳ Ｐゴシック" pitchFamily="34" charset="-128"/>
          <a:cs typeface="ＭＳ Ｐゴシック" charset="-128"/>
        </a:defRPr>
      </a:lvl5pPr>
      <a:lvl6pPr marL="457200" algn="ctr" defTabSz="4389438" rtl="0" fontAlgn="base">
        <a:spcBef>
          <a:spcPct val="0"/>
        </a:spcBef>
        <a:spcAft>
          <a:spcPct val="0"/>
        </a:spcAft>
        <a:defRPr sz="21100">
          <a:solidFill>
            <a:schemeClr val="tx2"/>
          </a:solidFill>
          <a:latin typeface="Arial" charset="0"/>
          <a:ea typeface="ＭＳ Ｐゴシック" pitchFamily="34" charset="-128"/>
        </a:defRPr>
      </a:lvl6pPr>
      <a:lvl7pPr marL="914400" algn="ctr" defTabSz="4389438" rtl="0" fontAlgn="base">
        <a:spcBef>
          <a:spcPct val="0"/>
        </a:spcBef>
        <a:spcAft>
          <a:spcPct val="0"/>
        </a:spcAft>
        <a:defRPr sz="21100">
          <a:solidFill>
            <a:schemeClr val="tx2"/>
          </a:solidFill>
          <a:latin typeface="Arial" charset="0"/>
          <a:ea typeface="ＭＳ Ｐゴシック" pitchFamily="34" charset="-128"/>
        </a:defRPr>
      </a:lvl7pPr>
      <a:lvl8pPr marL="1371600" algn="ctr" defTabSz="4389438" rtl="0" fontAlgn="base">
        <a:spcBef>
          <a:spcPct val="0"/>
        </a:spcBef>
        <a:spcAft>
          <a:spcPct val="0"/>
        </a:spcAft>
        <a:defRPr sz="21100">
          <a:solidFill>
            <a:schemeClr val="tx2"/>
          </a:solidFill>
          <a:latin typeface="Arial" charset="0"/>
          <a:ea typeface="ＭＳ Ｐゴシック" pitchFamily="34" charset="-128"/>
        </a:defRPr>
      </a:lvl8pPr>
      <a:lvl9pPr marL="1828800" algn="ctr" defTabSz="4389438" rtl="0" fontAlgn="base">
        <a:spcBef>
          <a:spcPct val="0"/>
        </a:spcBef>
        <a:spcAft>
          <a:spcPct val="0"/>
        </a:spcAft>
        <a:defRPr sz="21100">
          <a:solidFill>
            <a:schemeClr val="tx2"/>
          </a:solidFill>
          <a:latin typeface="Arial" charset="0"/>
          <a:ea typeface="ＭＳ Ｐゴシック" pitchFamily="34" charset="-128"/>
        </a:defRPr>
      </a:lvl9pPr>
    </p:titleStyle>
    <p:bodyStyle>
      <a:lvl1pPr marL="1647825" indent="-1647825" algn="l" defTabSz="4389438" rtl="0" eaLnBrk="0" fontAlgn="base" hangingPunct="0">
        <a:spcBef>
          <a:spcPct val="20000"/>
        </a:spcBef>
        <a:spcAft>
          <a:spcPct val="0"/>
        </a:spcAft>
        <a:buChar char="•"/>
        <a:defRPr sz="15500">
          <a:solidFill>
            <a:schemeClr val="tx1"/>
          </a:solidFill>
          <a:latin typeface="+mn-lt"/>
          <a:ea typeface="+mn-ea"/>
          <a:cs typeface="ＭＳ Ｐゴシック" charset="-128"/>
        </a:defRPr>
      </a:lvl1pPr>
      <a:lvl2pPr marL="3562350" indent="-1366838" algn="l" defTabSz="4389438" rtl="0" eaLnBrk="0" fontAlgn="base" hangingPunct="0">
        <a:spcBef>
          <a:spcPct val="20000"/>
        </a:spcBef>
        <a:spcAft>
          <a:spcPct val="0"/>
        </a:spcAft>
        <a:buChar char="–"/>
        <a:defRPr sz="13400">
          <a:solidFill>
            <a:schemeClr val="tx1"/>
          </a:solidFill>
          <a:latin typeface="+mn-lt"/>
          <a:ea typeface="+mn-ea"/>
        </a:defRPr>
      </a:lvl2pPr>
      <a:lvl3pPr marL="5484813" indent="-1095375" algn="l" defTabSz="4389438" rtl="0" eaLnBrk="0" fontAlgn="base" hangingPunct="0">
        <a:spcBef>
          <a:spcPct val="20000"/>
        </a:spcBef>
        <a:spcAft>
          <a:spcPct val="0"/>
        </a:spcAft>
        <a:buChar char="•"/>
        <a:defRPr sz="11600">
          <a:solidFill>
            <a:schemeClr val="tx1"/>
          </a:solidFill>
          <a:latin typeface="+mn-lt"/>
          <a:ea typeface="+mn-ea"/>
        </a:defRPr>
      </a:lvl3pPr>
      <a:lvl4pPr marL="7678738" indent="-1093788" algn="l" defTabSz="4389438" rtl="0" eaLnBrk="0" fontAlgn="base" hangingPunct="0">
        <a:spcBef>
          <a:spcPct val="20000"/>
        </a:spcBef>
        <a:spcAft>
          <a:spcPct val="0"/>
        </a:spcAft>
        <a:buChar char="–"/>
        <a:defRPr sz="9500">
          <a:solidFill>
            <a:schemeClr val="tx1"/>
          </a:solidFill>
          <a:latin typeface="+mn-lt"/>
          <a:ea typeface="+mn-ea"/>
        </a:defRPr>
      </a:lvl4pPr>
      <a:lvl5pPr marL="9874250" indent="-1093788" algn="l" defTabSz="4389438" rtl="0" eaLnBrk="0" fontAlgn="base" hangingPunct="0">
        <a:spcBef>
          <a:spcPct val="20000"/>
        </a:spcBef>
        <a:spcAft>
          <a:spcPct val="0"/>
        </a:spcAft>
        <a:buChar char="»"/>
        <a:defRPr sz="9500">
          <a:solidFill>
            <a:schemeClr val="tx1"/>
          </a:solidFill>
          <a:latin typeface="+mn-lt"/>
          <a:ea typeface="+mn-ea"/>
        </a:defRPr>
      </a:lvl5pPr>
      <a:lvl6pPr marL="10331450" indent="-1093788" algn="l" defTabSz="4389438" rtl="0" fontAlgn="base">
        <a:spcBef>
          <a:spcPct val="20000"/>
        </a:spcBef>
        <a:spcAft>
          <a:spcPct val="0"/>
        </a:spcAft>
        <a:buChar char="»"/>
        <a:defRPr sz="9500">
          <a:solidFill>
            <a:schemeClr val="tx1"/>
          </a:solidFill>
          <a:latin typeface="+mn-lt"/>
          <a:ea typeface="+mn-ea"/>
        </a:defRPr>
      </a:lvl6pPr>
      <a:lvl7pPr marL="10788650" indent="-1093788" algn="l" defTabSz="4389438" rtl="0" fontAlgn="base">
        <a:spcBef>
          <a:spcPct val="20000"/>
        </a:spcBef>
        <a:spcAft>
          <a:spcPct val="0"/>
        </a:spcAft>
        <a:buChar char="»"/>
        <a:defRPr sz="9500">
          <a:solidFill>
            <a:schemeClr val="tx1"/>
          </a:solidFill>
          <a:latin typeface="+mn-lt"/>
          <a:ea typeface="+mn-ea"/>
        </a:defRPr>
      </a:lvl7pPr>
      <a:lvl8pPr marL="11245850" indent="-1093788" algn="l" defTabSz="4389438" rtl="0" fontAlgn="base">
        <a:spcBef>
          <a:spcPct val="20000"/>
        </a:spcBef>
        <a:spcAft>
          <a:spcPct val="0"/>
        </a:spcAft>
        <a:buChar char="»"/>
        <a:defRPr sz="9500">
          <a:solidFill>
            <a:schemeClr val="tx1"/>
          </a:solidFill>
          <a:latin typeface="+mn-lt"/>
          <a:ea typeface="+mn-ea"/>
        </a:defRPr>
      </a:lvl8pPr>
      <a:lvl9pPr marL="11703050" indent="-1093788" algn="l" defTabSz="4389438" rtl="0" fontAlgn="base">
        <a:spcBef>
          <a:spcPct val="20000"/>
        </a:spcBef>
        <a:spcAft>
          <a:spcPct val="0"/>
        </a:spcAft>
        <a:buChar char="»"/>
        <a:defRPr sz="95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oleObject" Target="../embeddings/Microsoft_Equation6.bin"/><Relationship Id="rId21" Type="http://schemas.openxmlformats.org/officeDocument/2006/relationships/image" Target="../media/image15.pdf"/><Relationship Id="rId22" Type="http://schemas.openxmlformats.org/officeDocument/2006/relationships/image" Target="../media/image151.png"/><Relationship Id="rId23" Type="http://schemas.openxmlformats.org/officeDocument/2006/relationships/image" Target="../media/image16.pdf"/><Relationship Id="rId24" Type="http://schemas.openxmlformats.org/officeDocument/2006/relationships/image" Target="../media/image17.png"/><Relationship Id="rId25" Type="http://schemas.openxmlformats.org/officeDocument/2006/relationships/image" Target="../media/image17.pdf"/><Relationship Id="rId26" Type="http://schemas.openxmlformats.org/officeDocument/2006/relationships/image" Target="../media/image1511.png"/><Relationship Id="rId27" Type="http://schemas.openxmlformats.org/officeDocument/2006/relationships/image" Target="../media/image18.png"/><Relationship Id="rId28" Type="http://schemas.openxmlformats.org/officeDocument/2006/relationships/image" Target="../media/image19.png"/><Relationship Id="rId29" Type="http://schemas.openxmlformats.org/officeDocument/2006/relationships/image" Target="../media/image20.jpeg"/><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1.xml"/><Relationship Id="rId4" Type="http://schemas.openxmlformats.org/officeDocument/2006/relationships/image" Target="../media/image7.pdf"/><Relationship Id="rId5" Type="http://schemas.openxmlformats.org/officeDocument/2006/relationships/image" Target="../media/image8.png"/><Relationship Id="rId30" Type="http://schemas.openxmlformats.org/officeDocument/2006/relationships/image" Target="../media/image21.gif"/><Relationship Id="rId31" Type="http://schemas.openxmlformats.org/officeDocument/2006/relationships/image" Target="../media/image22.pdf"/><Relationship Id="rId32" Type="http://schemas.openxmlformats.org/officeDocument/2006/relationships/image" Target="../media/image191.png"/><Relationship Id="rId9" Type="http://schemas.openxmlformats.org/officeDocument/2006/relationships/image" Target="../media/image11.png"/><Relationship Id="rId6" Type="http://schemas.openxmlformats.org/officeDocument/2006/relationships/image" Target="../media/image9.pdf"/><Relationship Id="rId7" Type="http://schemas.openxmlformats.org/officeDocument/2006/relationships/image" Target="../media/image10.png"/><Relationship Id="rId8" Type="http://schemas.openxmlformats.org/officeDocument/2006/relationships/oleObject" Target="../embeddings/Microsoft_Equation1.bin"/><Relationship Id="rId33" Type="http://schemas.openxmlformats.org/officeDocument/2006/relationships/image" Target="../media/image23.pdf"/><Relationship Id="rId34" Type="http://schemas.openxmlformats.org/officeDocument/2006/relationships/image" Target="../media/image21.png"/><Relationship Id="rId35" Type="http://schemas.openxmlformats.org/officeDocument/2006/relationships/image" Target="../media/image24.pdf"/><Relationship Id="rId36" Type="http://schemas.openxmlformats.org/officeDocument/2006/relationships/image" Target="../media/image28.png"/><Relationship Id="rId10" Type="http://schemas.openxmlformats.org/officeDocument/2006/relationships/image" Target="../media/image12.pdf"/><Relationship Id="rId11" Type="http://schemas.openxmlformats.org/officeDocument/2006/relationships/image" Target="../media/image9.png"/><Relationship Id="rId12" Type="http://schemas.openxmlformats.org/officeDocument/2006/relationships/image" Target="../media/image13.pdf"/><Relationship Id="rId13" Type="http://schemas.openxmlformats.org/officeDocument/2006/relationships/image" Target="../media/image111.png"/><Relationship Id="rId14" Type="http://schemas.openxmlformats.org/officeDocument/2006/relationships/image" Target="../media/image14.pdf"/><Relationship Id="rId15" Type="http://schemas.openxmlformats.org/officeDocument/2006/relationships/image" Target="../media/image13.png"/><Relationship Id="rId16" Type="http://schemas.openxmlformats.org/officeDocument/2006/relationships/oleObject" Target="../embeddings/Microsoft_Equation2.bin"/><Relationship Id="rId17" Type="http://schemas.openxmlformats.org/officeDocument/2006/relationships/oleObject" Target="../embeddings/Microsoft_Equation3.bin"/><Relationship Id="rId18" Type="http://schemas.openxmlformats.org/officeDocument/2006/relationships/oleObject" Target="../embeddings/Microsoft_Equation4.bin"/><Relationship Id="rId19" Type="http://schemas.openxmlformats.org/officeDocument/2006/relationships/oleObject" Target="../embeddings/Microsoft_Equation5.bin"/><Relationship Id="rId37" Type="http://schemas.openxmlformats.org/officeDocument/2006/relationships/image" Target="../media/image25.pdf"/><Relationship Id="rId38" Type="http://schemas.openxmlformats.org/officeDocument/2006/relationships/image" Target="../media/image30.png"/><Relationship Id="rId39" Type="http://schemas.openxmlformats.org/officeDocument/2006/relationships/image" Target="../media/image26.pdf"/><Relationship Id="rId40" Type="http://schemas.openxmlformats.org/officeDocument/2006/relationships/image" Target="../media/image27.png"/><Relationship Id="rId41"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 name="Picture 80" descr="zoom_hot_tower.pdf"/>
          <p:cNvPicPr>
            <a:picLocks noChangeAspect="1"/>
          </p:cNvPicPr>
          <p:nvPr/>
        </p:nvPicPr>
        <mc:AlternateContent>
          <mc:Choice xmlns:ma="http://schemas.microsoft.com/office/mac/drawingml/2008/main" Requires="ma">
            <p:blipFill>
              <a:blip r:embed="rId4"/>
              <a:srcRect l="12941" t="24545" r="10588" b="22727"/>
              <a:stretch>
                <a:fillRect/>
              </a:stretch>
            </p:blipFill>
          </mc:Choice>
          <mc:Fallback>
            <p:blipFill>
              <a:blip r:embed="rId5"/>
              <a:srcRect l="12941" t="24545" r="10588" b="22727"/>
              <a:stretch>
                <a:fillRect/>
              </a:stretch>
            </p:blipFill>
          </mc:Fallback>
        </mc:AlternateContent>
        <p:spPr>
          <a:xfrm>
            <a:off x="38252400" y="18135600"/>
            <a:ext cx="4099073" cy="3657600"/>
          </a:xfrm>
          <a:prstGeom prst="rect">
            <a:avLst/>
          </a:prstGeom>
        </p:spPr>
      </p:pic>
      <p:pic>
        <p:nvPicPr>
          <p:cNvPr id="53" name="Picture 52" descr="hiwrap_3d4.pdf"/>
          <p:cNvPicPr>
            <a:picLocks noChangeAspect="1"/>
          </p:cNvPicPr>
          <p:nvPr/>
        </p:nvPicPr>
        <mc:AlternateContent>
          <mc:Choice xmlns:ma="http://schemas.microsoft.com/office/mac/drawingml/2008/main" Requires="ma">
            <p:blipFill>
              <a:blip r:embed="rId6"/>
              <a:srcRect t="9412" b="8235"/>
              <a:stretch>
                <a:fillRect/>
              </a:stretch>
            </p:blipFill>
          </mc:Choice>
          <mc:Fallback>
            <p:blipFill>
              <a:blip r:embed="rId7"/>
              <a:srcRect t="9412" b="8235"/>
              <a:stretch>
                <a:fillRect/>
              </a:stretch>
            </p:blipFill>
          </mc:Fallback>
        </mc:AlternateContent>
        <p:spPr>
          <a:xfrm>
            <a:off x="30861000" y="18516600"/>
            <a:ext cx="5747778" cy="3657600"/>
          </a:xfrm>
          <a:prstGeom prst="rect">
            <a:avLst/>
          </a:prstGeom>
        </p:spPr>
      </p:pic>
      <p:sp>
        <p:nvSpPr>
          <p:cNvPr id="112" name="Striped Right Arrow 111"/>
          <p:cNvSpPr/>
          <p:nvPr/>
        </p:nvSpPr>
        <p:spPr bwMode="auto">
          <a:xfrm>
            <a:off x="34823400" y="19354800"/>
            <a:ext cx="3733800" cy="685800"/>
          </a:xfrm>
          <a:prstGeom prst="stripedRightArrow">
            <a:avLst>
              <a:gd name="adj1" fmla="val 64815"/>
              <a:gd name="adj2" fmla="val 5555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14341" name="Text Box 10"/>
          <p:cNvSpPr txBox="1">
            <a:spLocks noChangeArrowheads="1"/>
          </p:cNvSpPr>
          <p:nvPr/>
        </p:nvSpPr>
        <p:spPr bwMode="auto">
          <a:xfrm>
            <a:off x="12877800" y="2981325"/>
            <a:ext cx="18135600" cy="3285499"/>
          </a:xfrm>
          <a:prstGeom prst="rect">
            <a:avLst/>
          </a:prstGeom>
          <a:noFill/>
          <a:ln w="9525">
            <a:noFill/>
            <a:miter lim="800000"/>
            <a:headEnd/>
            <a:tailEnd/>
          </a:ln>
        </p:spPr>
        <p:txBody>
          <a:bodyPr lIns="91420" tIns="45712" rIns="91420" bIns="45712">
            <a:prstTxWarp prst="textNoShape">
              <a:avLst/>
            </a:prstTxWarp>
            <a:spAutoFit/>
          </a:bodyPr>
          <a:lstStyle/>
          <a:p>
            <a:pPr marL="457200" indent="-457200" defTabSz="915988"/>
            <a:r>
              <a:rPr lang="en-US" sz="3500" dirty="0">
                <a:latin typeface="Rockwell" charset="0"/>
              </a:rPr>
              <a:t>Stephen R. </a:t>
            </a:r>
            <a:r>
              <a:rPr lang="en-US" sz="3500" dirty="0" smtClean="0">
                <a:latin typeface="Rockwell" charset="0"/>
              </a:rPr>
              <a:t>Guimond</a:t>
            </a:r>
            <a:r>
              <a:rPr lang="en-US" sz="3500" baseline="30000" dirty="0" smtClean="0">
                <a:latin typeface="Rockwell" charset="0"/>
              </a:rPr>
              <a:t>1</a:t>
            </a:r>
            <a:r>
              <a:rPr lang="en-US" sz="3500" dirty="0" smtClean="0">
                <a:latin typeface="Rockwell" charset="0"/>
              </a:rPr>
              <a:t>, Gerald M. Heymsfield</a:t>
            </a:r>
            <a:r>
              <a:rPr lang="en-US" sz="3500" baseline="30000" dirty="0" smtClean="0">
                <a:latin typeface="Rockwell" charset="0"/>
              </a:rPr>
              <a:t>2</a:t>
            </a:r>
            <a:r>
              <a:rPr lang="en-US" sz="3500" dirty="0" smtClean="0">
                <a:latin typeface="Rockwell" charset="0"/>
              </a:rPr>
              <a:t>, Stephen Frasier</a:t>
            </a:r>
            <a:r>
              <a:rPr lang="en-US" sz="3500" baseline="30000" dirty="0" smtClean="0">
                <a:latin typeface="Rockwell" charset="0"/>
              </a:rPr>
              <a:t>3</a:t>
            </a:r>
            <a:r>
              <a:rPr lang="en-US" sz="3500" dirty="0" smtClean="0">
                <a:latin typeface="Rockwell" charset="0"/>
              </a:rPr>
              <a:t> and Lin Tian</a:t>
            </a:r>
            <a:r>
              <a:rPr lang="en-US" sz="3500" baseline="30000" dirty="0">
                <a:latin typeface="Rockwell" charset="0"/>
              </a:rPr>
              <a:t>4</a:t>
            </a:r>
            <a:endParaRPr lang="en-US" sz="3500" dirty="0" smtClean="0">
              <a:latin typeface="Rockwell" charset="0"/>
            </a:endParaRPr>
          </a:p>
          <a:p>
            <a:pPr marL="457200" indent="-457200" defTabSz="915988"/>
            <a:r>
              <a:rPr lang="en-US" sz="3000" baseline="30000" dirty="0" smtClean="0">
                <a:latin typeface="Rockwell" charset="0"/>
              </a:rPr>
              <a:t>1 </a:t>
            </a:r>
            <a:r>
              <a:rPr lang="en-US" sz="3000" i="1" dirty="0" smtClean="0">
                <a:latin typeface="Rockwell" charset="0"/>
              </a:rPr>
              <a:t>NASA Goddard Space Flight Center and Oak Ridge Associated Universities, Greenbelt, MD</a:t>
            </a:r>
          </a:p>
          <a:p>
            <a:pPr marL="457200" indent="-457200" defTabSz="915988"/>
            <a:r>
              <a:rPr lang="en-US" sz="3000" baseline="30000" dirty="0">
                <a:latin typeface="Rockwell" charset="0"/>
              </a:rPr>
              <a:t>2</a:t>
            </a:r>
            <a:r>
              <a:rPr lang="en-US" dirty="0" smtClean="0">
                <a:latin typeface="Rockwell" charset="0"/>
              </a:rPr>
              <a:t> </a:t>
            </a:r>
            <a:r>
              <a:rPr lang="en-US" sz="3000" i="1" dirty="0" smtClean="0">
                <a:latin typeface="Rockwell" charset="0"/>
              </a:rPr>
              <a:t>NASA Goddard Space Flight Center, Greenbelt, MD</a:t>
            </a:r>
          </a:p>
          <a:p>
            <a:pPr marL="457200" indent="-457200" defTabSz="915988"/>
            <a:r>
              <a:rPr lang="en-US" sz="3000" i="1" baseline="30000" dirty="0" smtClean="0">
                <a:latin typeface="Rockwell" charset="0"/>
              </a:rPr>
              <a:t>3</a:t>
            </a:r>
            <a:r>
              <a:rPr lang="en-US" sz="3000" i="1" dirty="0" smtClean="0">
                <a:latin typeface="Rockwell" charset="0"/>
              </a:rPr>
              <a:t>Microwave Remote Sensing Laboratory, Amherst, MA</a:t>
            </a:r>
          </a:p>
          <a:p>
            <a:pPr marL="457200" indent="-457200" defTabSz="915988"/>
            <a:r>
              <a:rPr lang="en-US" sz="3000" i="1" baseline="30000" dirty="0" smtClean="0">
                <a:latin typeface="Rockwell" charset="0"/>
              </a:rPr>
              <a:t>4</a:t>
            </a:r>
            <a:r>
              <a:rPr lang="en-US" sz="3000" i="1" dirty="0" smtClean="0">
                <a:latin typeface="Rockwell" charset="0"/>
              </a:rPr>
              <a:t>NASA Goddard Space Flight Center and Morgan State University, Greenbelt, MD</a:t>
            </a:r>
          </a:p>
          <a:p>
            <a:pPr marL="457200" indent="-457200" defTabSz="915988"/>
            <a:endParaRPr lang="en-US" sz="3000" i="1" baseline="30000" dirty="0" smtClean="0">
              <a:latin typeface="Rockwell" charset="0"/>
            </a:endParaRPr>
          </a:p>
          <a:p>
            <a:pPr marL="457200" indent="-457200" defTabSz="915988">
              <a:lnSpc>
                <a:spcPct val="50000"/>
              </a:lnSpc>
            </a:pPr>
            <a:endParaRPr lang="en-US" sz="3000" i="1" dirty="0">
              <a:latin typeface="Rockwell" charset="0"/>
            </a:endParaRPr>
          </a:p>
          <a:p>
            <a:pPr marL="457200" indent="-457200" defTabSz="915988">
              <a:lnSpc>
                <a:spcPct val="50000"/>
              </a:lnSpc>
            </a:pPr>
            <a:r>
              <a:rPr lang="en-US" sz="3000" b="1" dirty="0">
                <a:latin typeface="Rockwell" charset="0"/>
              </a:rPr>
              <a:t>Point of Contact: </a:t>
            </a:r>
            <a:r>
              <a:rPr lang="en-US" sz="3000" b="1" dirty="0" smtClean="0">
                <a:latin typeface="Rockwell" charset="0"/>
              </a:rPr>
              <a:t> </a:t>
            </a:r>
            <a:r>
              <a:rPr lang="en-US" sz="3000" b="1" dirty="0" smtClean="0">
                <a:latin typeface="Rockwell" charset="0"/>
              </a:rPr>
              <a:t>stephen.guimond@nasa.gov</a:t>
            </a:r>
            <a:endParaRPr lang="en-US" sz="3000" b="1" dirty="0">
              <a:latin typeface="Rockwell" charset="0"/>
            </a:endParaRPr>
          </a:p>
        </p:txBody>
      </p:sp>
      <p:sp>
        <p:nvSpPr>
          <p:cNvPr id="1030" name="Text Box 36"/>
          <p:cNvSpPr txBox="1">
            <a:spLocks noChangeArrowheads="1"/>
          </p:cNvSpPr>
          <p:nvPr/>
        </p:nvSpPr>
        <p:spPr bwMode="auto">
          <a:xfrm>
            <a:off x="15087600" y="6629400"/>
            <a:ext cx="13639800" cy="4724354"/>
          </a:xfrm>
          <a:prstGeom prst="rect">
            <a:avLst/>
          </a:prstGeom>
          <a:noFill/>
          <a:ln w="9525">
            <a:noFill/>
            <a:miter lim="800000"/>
            <a:headEnd/>
            <a:tailEnd/>
          </a:ln>
        </p:spPr>
        <p:txBody>
          <a:bodyPr lIns="91420" tIns="45712" rIns="91420" bIns="45712">
            <a:prstTxWarp prst="textNoShape">
              <a:avLst/>
            </a:prstTxWarp>
            <a:spAutoFit/>
          </a:bodyPr>
          <a:lstStyle/>
          <a:p>
            <a:pPr defTabSz="915988">
              <a:spcAft>
                <a:spcPts val="1800"/>
              </a:spcAft>
            </a:pPr>
            <a:r>
              <a:rPr lang="en-US" sz="3600" b="1" u="sng" dirty="0">
                <a:solidFill>
                  <a:srgbClr val="C1A004"/>
                </a:solidFill>
                <a:effectLst>
                  <a:outerShdw blurRad="38100" dist="38100" dir="2700000" algn="tl">
                    <a:srgbClr val="DDDDDD"/>
                  </a:outerShdw>
                </a:effectLst>
                <a:latin typeface="Georgia" charset="0"/>
              </a:rPr>
              <a:t>Abstract</a:t>
            </a:r>
            <a:endParaRPr lang="en-US" sz="3600" b="1" u="sng" dirty="0" smtClean="0">
              <a:solidFill>
                <a:srgbClr val="C1A004"/>
              </a:solidFill>
              <a:effectLst>
                <a:outerShdw blurRad="38100" dist="38100" dir="2700000" algn="tl">
                  <a:srgbClr val="DDDDDD"/>
                </a:outerShdw>
              </a:effectLst>
              <a:latin typeface="Georgia" charset="0"/>
            </a:endParaRPr>
          </a:p>
          <a:p>
            <a:pPr algn="just" defTabSz="915988"/>
            <a:r>
              <a:rPr lang="en-US" sz="2500" dirty="0" smtClean="0">
                <a:latin typeface="Georgia" charset="0"/>
              </a:rPr>
              <a:t>Downward-pointing, conically-scanning airborne Doppler radars provide a unique view of atmospheric and oceanic phenomena with their inverted cone geometry.  However, that same unique view presents challenges for the retrieval of the three wind components at high-resolution over the full sampling swath.  During GRIP, the High-altitude Imaging Wind and Rain Airborne Profiler (HIWRAP) sampled several tropical cyclones for long periods of time aboard the Global Hawk UAV.  As a testing ground for HIWRAP analysis and retrieval algorithms, we analyzed data from the Imaging Wind and Rain Airborne Profiler (IWRAP) aboard the NOAA P-3 aircraft.  In addition to providing solid ground for algorithm development and testing, the IWRAP dataset includes several intense tropical cyclones that are of interest for understanding hurricane inner-core dynamics.</a:t>
            </a:r>
            <a:endParaRPr lang="en-US" sz="2500" dirty="0">
              <a:latin typeface="Georgia" charset="0"/>
            </a:endParaRPr>
          </a:p>
        </p:txBody>
      </p:sp>
      <p:sp>
        <p:nvSpPr>
          <p:cNvPr id="1031" name="Text Box 64"/>
          <p:cNvSpPr txBox="1">
            <a:spLocks noChangeArrowheads="1"/>
          </p:cNvSpPr>
          <p:nvPr/>
        </p:nvSpPr>
        <p:spPr bwMode="auto">
          <a:xfrm>
            <a:off x="914400" y="4078288"/>
            <a:ext cx="12396878" cy="646315"/>
          </a:xfrm>
          <a:prstGeom prst="rect">
            <a:avLst/>
          </a:prstGeom>
          <a:noFill/>
          <a:ln w="9525">
            <a:noFill/>
            <a:miter lim="800000"/>
            <a:headEnd/>
            <a:tailEnd/>
          </a:ln>
        </p:spPr>
        <p:txBody>
          <a:bodyPr wrap="none" lIns="91420" tIns="45712" rIns="91420" bIns="45712">
            <a:spAutoFit/>
          </a:bodyPr>
          <a:lstStyle/>
          <a:p>
            <a:pPr defTabSz="915988">
              <a:defRPr/>
            </a:pPr>
            <a:r>
              <a:rPr lang="en-US" sz="3600" b="1" u="sng" dirty="0" smtClean="0">
                <a:solidFill>
                  <a:srgbClr val="C1A004"/>
                </a:solidFill>
                <a:effectLst>
                  <a:outerShdw blurRad="38100" dist="38100" dir="2700000" algn="tl">
                    <a:srgbClr val="000000">
                      <a:alpha val="43137"/>
                    </a:srgbClr>
                  </a:outerShdw>
                </a:effectLst>
                <a:latin typeface="Georgia" pitchFamily="18" charset="0"/>
                <a:ea typeface="ＭＳ Ｐゴシック" pitchFamily="34" charset="-128"/>
                <a:cs typeface="+mn-cs"/>
              </a:rPr>
              <a:t>Imaging Wind and Rain Airborne Profiler (IWRAP)</a:t>
            </a:r>
            <a:endParaRPr lang="en-US" sz="3600" b="1" u="sng" dirty="0">
              <a:solidFill>
                <a:srgbClr val="C1A004"/>
              </a:solidFill>
              <a:effectLst>
                <a:outerShdw blurRad="38100" dist="38100" dir="2700000" algn="tl">
                  <a:srgbClr val="000000">
                    <a:alpha val="43137"/>
                  </a:srgbClr>
                </a:outerShdw>
              </a:effectLst>
              <a:latin typeface="Georgia" pitchFamily="18" charset="0"/>
              <a:ea typeface="ＭＳ Ｐゴシック" pitchFamily="34" charset="-128"/>
              <a:cs typeface="+mn-cs"/>
            </a:endParaRPr>
          </a:p>
        </p:txBody>
      </p:sp>
      <p:sp>
        <p:nvSpPr>
          <p:cNvPr id="14344" name="Text Box 82"/>
          <p:cNvSpPr txBox="1">
            <a:spLocks noChangeArrowheads="1"/>
          </p:cNvSpPr>
          <p:nvPr/>
        </p:nvSpPr>
        <p:spPr bwMode="auto">
          <a:xfrm>
            <a:off x="6918325" y="27849513"/>
            <a:ext cx="184150" cy="290512"/>
          </a:xfrm>
          <a:prstGeom prst="rect">
            <a:avLst/>
          </a:prstGeom>
          <a:noFill/>
          <a:ln w="9525">
            <a:noFill/>
            <a:miter lim="800000"/>
            <a:headEnd/>
            <a:tailEnd/>
          </a:ln>
        </p:spPr>
        <p:txBody>
          <a:bodyPr wrap="none" lIns="91420" tIns="45712" rIns="91420" bIns="45712">
            <a:prstTxWarp prst="textNoShape">
              <a:avLst/>
            </a:prstTxWarp>
            <a:spAutoFit/>
          </a:bodyPr>
          <a:lstStyle/>
          <a:p>
            <a:pPr defTabSz="915988"/>
            <a:endParaRPr lang="en-US" sz="1300" b="1" dirty="0"/>
          </a:p>
        </p:txBody>
      </p:sp>
      <p:sp>
        <p:nvSpPr>
          <p:cNvPr id="1033" name="Text Box 114"/>
          <p:cNvSpPr txBox="1">
            <a:spLocks noChangeArrowheads="1"/>
          </p:cNvSpPr>
          <p:nvPr/>
        </p:nvSpPr>
        <p:spPr bwMode="auto">
          <a:xfrm>
            <a:off x="29870400" y="23622000"/>
            <a:ext cx="12649200" cy="7263510"/>
          </a:xfrm>
          <a:prstGeom prst="rect">
            <a:avLst/>
          </a:prstGeom>
          <a:noFill/>
          <a:ln w="9525">
            <a:noFill/>
            <a:miter lim="800000"/>
            <a:headEnd/>
            <a:tailEnd/>
          </a:ln>
        </p:spPr>
        <p:txBody>
          <a:bodyPr lIns="91420" tIns="45712" rIns="91420" bIns="45712">
            <a:prstTxWarp prst="textNoShape">
              <a:avLst/>
            </a:prstTxWarp>
            <a:spAutoFit/>
          </a:bodyPr>
          <a:lstStyle/>
          <a:p>
            <a:pPr defTabSz="915988">
              <a:lnSpc>
                <a:spcPct val="50000"/>
              </a:lnSpc>
              <a:defRPr/>
            </a:pPr>
            <a:r>
              <a:rPr lang="en-US" sz="3600" b="1" u="sng" dirty="0">
                <a:solidFill>
                  <a:srgbClr val="C1A004"/>
                </a:solidFill>
                <a:effectLst>
                  <a:outerShdw blurRad="38100" dist="38100" dir="2700000" algn="tl">
                    <a:srgbClr val="DDDDDD"/>
                  </a:outerShdw>
                </a:effectLst>
                <a:latin typeface="Georgia" charset="0"/>
              </a:rPr>
              <a:t>Summary and Conclusions</a:t>
            </a:r>
          </a:p>
          <a:p>
            <a:pPr defTabSz="915988">
              <a:lnSpc>
                <a:spcPct val="50000"/>
              </a:lnSpc>
              <a:defRPr/>
            </a:pPr>
            <a:endParaRPr lang="en-US" sz="3600" b="1" u="sng" dirty="0" smtClean="0">
              <a:solidFill>
                <a:srgbClr val="0070C0"/>
              </a:solidFill>
              <a:latin typeface="Georgia" charset="0"/>
            </a:endParaRPr>
          </a:p>
          <a:p>
            <a:pPr algn="just" defTabSz="915988">
              <a:spcAft>
                <a:spcPts val="1200"/>
              </a:spcAft>
              <a:buFont typeface="Wingdings" charset="2"/>
              <a:buChar char="Ø"/>
              <a:defRPr/>
            </a:pPr>
            <a:r>
              <a:rPr lang="en-US" dirty="0" smtClean="0">
                <a:latin typeface="Georgia" charset="0"/>
              </a:rPr>
              <a:t>Retrieval of the three wind components over the majority of the swath of downward-pointing, conically-scanning Doppler radars at acceptable accuracy levels is possible by combining the  nadir and off-nadir methods presented here.  </a:t>
            </a:r>
          </a:p>
          <a:p>
            <a:pPr algn="just" defTabSz="915988">
              <a:spcAft>
                <a:spcPts val="1200"/>
              </a:spcAft>
              <a:buFont typeface="Wingdings" charset="2"/>
              <a:buChar char="Ø"/>
              <a:defRPr/>
            </a:pPr>
            <a:r>
              <a:rPr lang="en-US" dirty="0" smtClean="0">
                <a:latin typeface="Georgia" charset="0"/>
              </a:rPr>
              <a:t>Final wind retrieval products will likely have a horizontal resolution of ~ 2 km x 2 km for HIWRAP and ~ 0.5 km x 0.5 km for IWRAP.  The vertical resolution will be much higher and is dictated by the chosen gate spacing.</a:t>
            </a:r>
          </a:p>
          <a:p>
            <a:pPr algn="just" defTabSz="915988">
              <a:buFont typeface="Wingdings" charset="2"/>
              <a:buChar char="Ø"/>
              <a:defRPr/>
            </a:pPr>
            <a:r>
              <a:rPr lang="en-US" dirty="0" smtClean="0">
                <a:latin typeface="Georgia" charset="0"/>
              </a:rPr>
              <a:t>The IWRAP analysis of Hurricane Isabel (2003) reveals interesting features of a concentric eyewall cycle.  These include:  narrow, intense updrafts on the inner-edge of the primary eyewall with wide-spread descent in the core and ~ 1 km scale bands of moderate upward motion between the primary and secondary eyewall.  It is possible that the primary eyewall is radiating waves radially outward with a stagnation radius near the developing secondary eyewall.</a:t>
            </a:r>
          </a:p>
          <a:p>
            <a:pPr algn="just" defTabSz="915988">
              <a:defRPr/>
            </a:pPr>
            <a:endParaRPr lang="en-US" dirty="0" smtClean="0">
              <a:latin typeface="Georgia" charset="0"/>
            </a:endParaRPr>
          </a:p>
          <a:p>
            <a:pPr algn="just" defTabSz="915988">
              <a:buFont typeface="Wingdings" charset="2"/>
              <a:buChar char="Ø"/>
              <a:defRPr/>
            </a:pPr>
            <a:r>
              <a:rPr lang="en-US" dirty="0" smtClean="0">
                <a:latin typeface="Georgia" charset="0"/>
              </a:rPr>
              <a:t>The HIWRAP instrument provides an essential high-altitude view of hurricanes and hot towers that is not possible with the IWRAP instrument.  Preliminary data from HIWRAP is encouraging and future missions flown in tandem with IWRAP could be quite useful.</a:t>
            </a:r>
          </a:p>
          <a:p>
            <a:pPr algn="just" defTabSz="915988">
              <a:buFont typeface="Wingdings" charset="2"/>
              <a:buChar char="Ø"/>
              <a:defRPr/>
            </a:pPr>
            <a:endParaRPr lang="en-US" sz="2600" b="1" dirty="0">
              <a:latin typeface="Georgia" charset="0"/>
            </a:endParaRPr>
          </a:p>
        </p:txBody>
      </p:sp>
      <p:sp>
        <p:nvSpPr>
          <p:cNvPr id="1034" name="Text Box 117"/>
          <p:cNvSpPr txBox="1">
            <a:spLocks noChangeArrowheads="1"/>
          </p:cNvSpPr>
          <p:nvPr/>
        </p:nvSpPr>
        <p:spPr bwMode="auto">
          <a:xfrm>
            <a:off x="29794200" y="30771422"/>
            <a:ext cx="12496800" cy="1384978"/>
          </a:xfrm>
          <a:prstGeom prst="rect">
            <a:avLst/>
          </a:prstGeom>
          <a:noFill/>
          <a:ln w="9525">
            <a:noFill/>
            <a:miter lim="800000"/>
            <a:headEnd/>
            <a:tailEnd/>
          </a:ln>
        </p:spPr>
        <p:txBody>
          <a:bodyPr lIns="91420" tIns="45712" rIns="91420" bIns="45712">
            <a:prstTxWarp prst="textNoShape">
              <a:avLst/>
            </a:prstTxWarp>
            <a:spAutoFit/>
          </a:bodyPr>
          <a:lstStyle/>
          <a:p>
            <a:pPr defTabSz="915988">
              <a:lnSpc>
                <a:spcPct val="50000"/>
              </a:lnSpc>
              <a:defRPr/>
            </a:pPr>
            <a:r>
              <a:rPr lang="en-US" sz="3600" b="1" u="sng" dirty="0">
                <a:solidFill>
                  <a:srgbClr val="C1A004"/>
                </a:solidFill>
                <a:effectLst>
                  <a:outerShdw blurRad="38100" dist="38100" dir="2700000" algn="tl">
                    <a:srgbClr val="DDDDDD"/>
                  </a:outerShdw>
                </a:effectLst>
                <a:latin typeface="Georgia" charset="0"/>
              </a:rPr>
              <a:t>Acknowledgements </a:t>
            </a:r>
          </a:p>
          <a:p>
            <a:pPr defTabSz="915988">
              <a:lnSpc>
                <a:spcPct val="50000"/>
              </a:lnSpc>
              <a:defRPr/>
            </a:pPr>
            <a:endParaRPr lang="en-US" sz="3600" b="1" u="sng" dirty="0">
              <a:solidFill>
                <a:srgbClr val="0070C0"/>
              </a:solidFill>
              <a:latin typeface="Georgia" charset="0"/>
            </a:endParaRPr>
          </a:p>
          <a:p>
            <a:pPr algn="just" defTabSz="915988">
              <a:defRPr/>
            </a:pPr>
            <a:r>
              <a:rPr lang="en-US" dirty="0">
                <a:latin typeface="Georgia" charset="0"/>
              </a:rPr>
              <a:t>This research was supported by</a:t>
            </a:r>
            <a:r>
              <a:rPr lang="en-US" dirty="0" smtClean="0">
                <a:latin typeface="Georgia" charset="0"/>
              </a:rPr>
              <a:t> the NASA postdoctoral program administered by Oak Ridge Associated Universities and HIWRAP funding through GRIP.</a:t>
            </a:r>
            <a:endParaRPr lang="en-US" dirty="0">
              <a:latin typeface="Georgia" charset="0"/>
            </a:endParaRPr>
          </a:p>
        </p:txBody>
      </p:sp>
      <p:sp>
        <p:nvSpPr>
          <p:cNvPr id="1035" name="Text Box 124"/>
          <p:cNvSpPr txBox="1">
            <a:spLocks noChangeArrowheads="1"/>
          </p:cNvSpPr>
          <p:nvPr/>
        </p:nvSpPr>
        <p:spPr bwMode="auto">
          <a:xfrm>
            <a:off x="29794200" y="3886200"/>
            <a:ext cx="12420600" cy="646331"/>
          </a:xfrm>
          <a:prstGeom prst="rect">
            <a:avLst/>
          </a:prstGeom>
          <a:noFill/>
          <a:ln w="9525">
            <a:noFill/>
            <a:miter lim="800000"/>
            <a:headEnd/>
            <a:tailEnd/>
          </a:ln>
        </p:spPr>
        <p:txBody>
          <a:bodyPr wrap="square">
            <a:spAutoFit/>
          </a:bodyPr>
          <a:lstStyle/>
          <a:p>
            <a:pPr>
              <a:spcBef>
                <a:spcPct val="50000"/>
              </a:spcBef>
              <a:defRPr/>
            </a:pPr>
            <a:r>
              <a:rPr lang="en-US" sz="3600" b="1" u="sng" dirty="0" smtClean="0">
                <a:solidFill>
                  <a:srgbClr val="C1A004"/>
                </a:solidFill>
                <a:effectLst>
                  <a:outerShdw blurRad="38100" dist="38100" dir="2700000" algn="tl">
                    <a:srgbClr val="000000">
                      <a:alpha val="43137"/>
                    </a:srgbClr>
                  </a:outerShdw>
                </a:effectLst>
                <a:latin typeface="Georgia" pitchFamily="18" charset="0"/>
                <a:ea typeface="ＭＳ Ｐゴシック" pitchFamily="34" charset="-128"/>
                <a:cs typeface="+mn-cs"/>
              </a:rPr>
              <a:t>High-altitude IWRAP (HIWRAP)</a:t>
            </a:r>
            <a:endParaRPr lang="en-US" sz="3600" b="1" u="sng" dirty="0">
              <a:solidFill>
                <a:srgbClr val="C1A004"/>
              </a:solidFill>
              <a:effectLst>
                <a:outerShdw blurRad="38100" dist="38100" dir="2700000" algn="tl">
                  <a:srgbClr val="000000">
                    <a:alpha val="43137"/>
                  </a:srgbClr>
                </a:outerShdw>
              </a:effectLst>
              <a:latin typeface="Georgia" pitchFamily="18" charset="0"/>
              <a:ea typeface="ＭＳ Ｐゴシック" pitchFamily="34" charset="-128"/>
              <a:cs typeface="+mn-cs"/>
            </a:endParaRPr>
          </a:p>
        </p:txBody>
      </p:sp>
      <p:sp>
        <p:nvSpPr>
          <p:cNvPr id="14349" name="Text Box 159"/>
          <p:cNvSpPr txBox="1">
            <a:spLocks noChangeArrowheads="1"/>
          </p:cNvSpPr>
          <p:nvPr/>
        </p:nvSpPr>
        <p:spPr bwMode="auto">
          <a:xfrm>
            <a:off x="685800" y="11506200"/>
            <a:ext cx="13182600" cy="1107996"/>
          </a:xfrm>
          <a:prstGeom prst="rect">
            <a:avLst/>
          </a:prstGeom>
          <a:noFill/>
          <a:ln w="9525">
            <a:noFill/>
            <a:miter lim="800000"/>
            <a:headEnd/>
            <a:tailEnd/>
          </a:ln>
        </p:spPr>
        <p:txBody>
          <a:bodyPr>
            <a:prstTxWarp prst="textNoShape">
              <a:avLst/>
            </a:prstTxWarp>
            <a:spAutoFit/>
          </a:bodyPr>
          <a:lstStyle/>
          <a:p>
            <a:pPr algn="just">
              <a:spcBef>
                <a:spcPct val="50000"/>
              </a:spcBef>
            </a:pPr>
            <a:r>
              <a:rPr lang="en-US" sz="2200" i="1" u="sng" dirty="0" smtClean="0">
                <a:latin typeface="Georgia" charset="0"/>
              </a:rPr>
              <a:t>Above</a:t>
            </a:r>
            <a:r>
              <a:rPr lang="en-US" sz="2200" i="1" dirty="0" smtClean="0">
                <a:latin typeface="Georgia" charset="0"/>
              </a:rPr>
              <a:t>:  </a:t>
            </a:r>
            <a:r>
              <a:rPr lang="en-US" sz="2200" i="1" dirty="0">
                <a:latin typeface="Georgia" charset="0"/>
              </a:rPr>
              <a:t>The scan geometry of</a:t>
            </a:r>
            <a:r>
              <a:rPr lang="en-US" sz="2200" i="1" dirty="0" smtClean="0">
                <a:latin typeface="Georgia" charset="0"/>
              </a:rPr>
              <a:t> IWRAP flying aboard the NOAA P-3 aircraft (typical flight altitude of 2 – 5 km).  The IWRAP instrument typically has four incidence angles, two frequencies per beam with range gates at 30 m and a scan rate of 60 RPM (along-track sampling every 100 – 150 m).</a:t>
            </a:r>
            <a:endParaRPr lang="en-US" sz="2200" i="1" dirty="0">
              <a:latin typeface="Georgia" charset="0"/>
            </a:endParaRPr>
          </a:p>
        </p:txBody>
      </p:sp>
      <p:sp>
        <p:nvSpPr>
          <p:cNvPr id="14351" name="Text Box 177"/>
          <p:cNvSpPr txBox="1">
            <a:spLocks noChangeArrowheads="1"/>
          </p:cNvSpPr>
          <p:nvPr/>
        </p:nvSpPr>
        <p:spPr bwMode="auto">
          <a:xfrm>
            <a:off x="762000" y="29565600"/>
            <a:ext cx="13030200" cy="2800766"/>
          </a:xfrm>
          <a:prstGeom prst="rect">
            <a:avLst/>
          </a:prstGeom>
          <a:noFill/>
          <a:ln w="9525">
            <a:noFill/>
            <a:miter lim="800000"/>
            <a:headEnd/>
            <a:tailEnd/>
          </a:ln>
        </p:spPr>
        <p:txBody>
          <a:bodyPr wrap="square">
            <a:prstTxWarp prst="textNoShape">
              <a:avLst/>
            </a:prstTxWarp>
            <a:spAutoFit/>
          </a:bodyPr>
          <a:lstStyle/>
          <a:p>
            <a:pPr algn="just">
              <a:spcBef>
                <a:spcPct val="50000"/>
              </a:spcBef>
            </a:pPr>
            <a:r>
              <a:rPr lang="en-US" sz="2200" i="1" u="sng" dirty="0" smtClean="0">
                <a:latin typeface="Georgia" charset="0"/>
              </a:rPr>
              <a:t>Above</a:t>
            </a:r>
            <a:r>
              <a:rPr lang="en-US" sz="2200" i="1" dirty="0" smtClean="0">
                <a:latin typeface="Georgia" charset="0"/>
              </a:rPr>
              <a:t>:  A collection of radar products from Hurricane Isabel (2003) on September 12, 2003.  The Lower Fuselage (LF) scans at C band (top) show a concentric eyewall structure of Isabel at an extreme intensity of the storm.  In the following 12 h, the pressure increased 15 hPa due to the destruction of the inner eyewall (note downdrafts in the IWRAP retrievals) as the outer eyewall contracted.  Below the LF images are plots of IWRAP calibrated reflectivity and retrievals of the vertical velocity at nadir along the flight track.  The pulse-pair correlation coefficient was used to filter noisy regions of the Doppler velocities.  In addition, attenuation in the eyewall of Isabel (C band and Ku band) is also shown.  The grid resolution for the IWRAP data is 200 m (along-track) x 30 m (vertical).</a:t>
            </a:r>
            <a:endParaRPr lang="en-US" sz="2200" i="1" dirty="0">
              <a:latin typeface="Georgia" charset="0"/>
            </a:endParaRPr>
          </a:p>
        </p:txBody>
      </p:sp>
      <p:sp>
        <p:nvSpPr>
          <p:cNvPr id="14352" name="Text Box 181"/>
          <p:cNvSpPr txBox="1">
            <a:spLocks noChangeArrowheads="1"/>
          </p:cNvSpPr>
          <p:nvPr/>
        </p:nvSpPr>
        <p:spPr bwMode="auto">
          <a:xfrm>
            <a:off x="30022800" y="11693604"/>
            <a:ext cx="12725400" cy="1107996"/>
          </a:xfrm>
          <a:prstGeom prst="rect">
            <a:avLst/>
          </a:prstGeom>
          <a:noFill/>
          <a:ln w="9525">
            <a:noFill/>
            <a:miter lim="800000"/>
            <a:headEnd/>
            <a:tailEnd/>
          </a:ln>
        </p:spPr>
        <p:txBody>
          <a:bodyPr wrap="square">
            <a:prstTxWarp prst="textNoShape">
              <a:avLst/>
            </a:prstTxWarp>
            <a:spAutoFit/>
          </a:bodyPr>
          <a:lstStyle/>
          <a:p>
            <a:pPr algn="just">
              <a:spcBef>
                <a:spcPct val="50000"/>
              </a:spcBef>
            </a:pPr>
            <a:r>
              <a:rPr lang="en-US" sz="2200" i="1" u="sng" dirty="0" smtClean="0">
                <a:latin typeface="Georgia" charset="0"/>
              </a:rPr>
              <a:t>Above:</a:t>
            </a:r>
            <a:r>
              <a:rPr lang="en-US" sz="2200" i="1" dirty="0" smtClean="0">
                <a:latin typeface="Georgia" charset="0"/>
              </a:rPr>
              <a:t>  The scan geometry of HIWRAP aboard the NASA Global Hawk UAV (20 km flight altitude).  The HIWRAP instrument has two incidence angles (30° and 40°), two frequencies per beam with current range gates at 150 m and a scan rate of 16 RPM (along-track sampling every 600 m).</a:t>
            </a:r>
            <a:endParaRPr lang="en-US" sz="2200" i="1" u="sng" dirty="0">
              <a:latin typeface="Georgia" charset="0"/>
            </a:endParaRPr>
          </a:p>
        </p:txBody>
      </p:sp>
      <p:graphicFrame>
        <p:nvGraphicFramePr>
          <p:cNvPr id="14338" name="Object 218"/>
          <p:cNvGraphicFramePr>
            <a:graphicFrameLocks noChangeAspect="1"/>
          </p:cNvGraphicFramePr>
          <p:nvPr/>
        </p:nvGraphicFramePr>
        <p:xfrm>
          <a:off x="21888450" y="16351250"/>
          <a:ext cx="114300" cy="215900"/>
        </p:xfrm>
        <a:graphic>
          <a:graphicData uri="http://schemas.openxmlformats.org/presentationml/2006/ole">
            <p:oleObj spid="_x0000_s14338" name="Equation" r:id="rId8" imgW="114120" imgH="215640" progId="Equation.3">
              <p:embed/>
            </p:oleObj>
          </a:graphicData>
        </a:graphic>
      </p:graphicFrame>
      <p:sp>
        <p:nvSpPr>
          <p:cNvPr id="14353" name="Text Box 220"/>
          <p:cNvSpPr txBox="1">
            <a:spLocks noChangeArrowheads="1"/>
          </p:cNvSpPr>
          <p:nvPr/>
        </p:nvSpPr>
        <p:spPr bwMode="auto">
          <a:xfrm>
            <a:off x="14782800" y="29245679"/>
            <a:ext cx="14249400" cy="3139321"/>
          </a:xfrm>
          <a:prstGeom prst="rect">
            <a:avLst/>
          </a:prstGeom>
          <a:noFill/>
          <a:ln w="9525">
            <a:noFill/>
            <a:miter lim="800000"/>
            <a:headEnd/>
            <a:tailEnd/>
          </a:ln>
        </p:spPr>
        <p:txBody>
          <a:bodyPr>
            <a:prstTxWarp prst="textNoShape">
              <a:avLst/>
            </a:prstTxWarp>
            <a:spAutoFit/>
          </a:bodyPr>
          <a:lstStyle/>
          <a:p>
            <a:pPr algn="just">
              <a:spcBef>
                <a:spcPct val="50000"/>
              </a:spcBef>
            </a:pPr>
            <a:r>
              <a:rPr lang="en-US" sz="2200" i="1" u="sng" dirty="0">
                <a:latin typeface="Georgia" charset="0"/>
              </a:rPr>
              <a:t>Above</a:t>
            </a:r>
            <a:r>
              <a:rPr lang="en-US" sz="2200" i="1" dirty="0" smtClean="0">
                <a:latin typeface="Georgia" charset="0"/>
              </a:rPr>
              <a:t>:</a:t>
            </a:r>
            <a:r>
              <a:rPr lang="en-US" sz="2200" dirty="0" smtClean="0">
                <a:latin typeface="Georgia" charset="0"/>
              </a:rPr>
              <a:t>  The figures above depict the feasibility of three-dimensional wind retrievals on a grid cell scale.  With two incidence angles for HIWRAP and four for IWRAP, many looks of the same grid cell are made by both radars.  In order to unambiguously determine the horizontal wind vector, a look angle separation of 90° is required.  Doviak et al. (1976), Davies-Jones (1979), Klimowski and Marwitz (1992) and others show that minimum azimuth diversities of 20° - 30° can produce wind vectors with acceptable accuracy.  For HIWRAP/IWRAP, many of the looks in a defined grid cell are redundant.  The contour plots above show the optimal (relative to 90°) azimuth diversity of the two radars as a function of cross-track distance and height.  Horizontal wind vector retrievals are feasible over large portions of the conical swath with a data void region that grows with range near nadir.  This azimuth diversity structure is approximately invariant in the along-track direction.</a:t>
            </a:r>
            <a:endParaRPr lang="en-US" sz="2200" i="1" dirty="0">
              <a:latin typeface="Georgia" charset="0"/>
            </a:endParaRPr>
          </a:p>
        </p:txBody>
      </p:sp>
      <p:sp>
        <p:nvSpPr>
          <p:cNvPr id="14387" name="TextBox 82"/>
          <p:cNvSpPr txBox="1">
            <a:spLocks noChangeArrowheads="1"/>
          </p:cNvSpPr>
          <p:nvPr/>
        </p:nvSpPr>
        <p:spPr bwMode="auto">
          <a:xfrm>
            <a:off x="18745200" y="28041600"/>
            <a:ext cx="304800" cy="119063"/>
          </a:xfrm>
          <a:prstGeom prst="rect">
            <a:avLst/>
          </a:prstGeom>
          <a:solidFill>
            <a:schemeClr val="bg1"/>
          </a:solidFill>
          <a:ln w="9525">
            <a:noFill/>
            <a:miter lim="800000"/>
            <a:headEnd/>
            <a:tailEnd/>
          </a:ln>
        </p:spPr>
        <p:txBody>
          <a:bodyPr>
            <a:prstTxWarp prst="textNoShape">
              <a:avLst/>
            </a:prstTxWarp>
            <a:spAutoFit/>
          </a:bodyPr>
          <a:lstStyle/>
          <a:p>
            <a:endParaRPr lang="en-US" sz="600" dirty="0"/>
          </a:p>
        </p:txBody>
      </p:sp>
      <p:pic>
        <p:nvPicPr>
          <p:cNvPr id="85" name="Picture 84" descr="Measurement.bmp"/>
          <p:cNvPicPr>
            <a:picLocks noChangeAspect="1"/>
          </p:cNvPicPr>
          <p:nvPr/>
        </p:nvPicPr>
        <p:blipFill>
          <a:blip r:embed="rId9"/>
          <a:stretch>
            <a:fillRect/>
          </a:stretch>
        </p:blipFill>
        <p:spPr>
          <a:xfrm>
            <a:off x="2590800" y="5486400"/>
            <a:ext cx="8271544" cy="5486400"/>
          </a:xfrm>
          <a:prstGeom prst="rect">
            <a:avLst/>
          </a:prstGeom>
        </p:spPr>
      </p:pic>
      <p:pic>
        <p:nvPicPr>
          <p:cNvPr id="86" name="Picture 85" descr="12-Sep-2003 19:00:00LFscan.pdf"/>
          <p:cNvPicPr>
            <a:picLocks noChangeAspect="1"/>
          </p:cNvPicPr>
          <p:nvPr/>
        </p:nvPicPr>
        <mc:AlternateContent xmlns:ma="http://schemas.microsoft.com/office/mac/drawingml/2008/main">
          <mc:Choice Requires="ma">
            <p:blipFill>
              <a:blip r:embed="rId10"/>
              <a:srcRect l="1382" t="4737" r="2764" b="7895"/>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11"/>
              <a:srcRect l="1382" t="4737" r="2764" b="7895"/>
              <a:stretch>
                <a:fillRect/>
              </a:stretch>
            </p:blipFill>
          </mc:Fallback>
        </mc:AlternateContent>
        <p:spPr>
          <a:xfrm>
            <a:off x="563470" y="14325600"/>
            <a:ext cx="5158014" cy="4114800"/>
          </a:xfrm>
          <a:prstGeom prst="rect">
            <a:avLst/>
          </a:prstGeom>
        </p:spPr>
      </p:pic>
      <p:pic>
        <p:nvPicPr>
          <p:cNvPr id="87" name="Picture 86" descr="12-Sep-2003 19:00:00reflectivity.pdf"/>
          <p:cNvPicPr>
            <a:picLocks noChangeAspect="1"/>
          </p:cNvPicPr>
          <p:nvPr/>
        </p:nvPicPr>
        <mc:AlternateContent xmlns:ma="http://schemas.microsoft.com/office/mac/drawingml/2008/main">
          <mc:Choice Requires="ma">
            <p:blipFill>
              <a:blip r:embed="rId12"/>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13"/>
              <a:stretch>
                <a:fillRect/>
              </a:stretch>
            </p:blipFill>
          </mc:Fallback>
        </mc:AlternateContent>
        <p:spPr>
          <a:xfrm>
            <a:off x="304800" y="19278600"/>
            <a:ext cx="6901793" cy="2286000"/>
          </a:xfrm>
          <a:prstGeom prst="rect">
            <a:avLst/>
          </a:prstGeom>
        </p:spPr>
      </p:pic>
      <p:pic>
        <p:nvPicPr>
          <p:cNvPr id="88" name="Picture 87" descr="iwrap_azi_diversity_5km_along.pdf"/>
          <p:cNvPicPr>
            <a:picLocks noChangeAspect="1"/>
          </p:cNvPicPr>
          <p:nvPr/>
        </p:nvPicPr>
        <mc:AlternateContent xmlns:ma="http://schemas.microsoft.com/office/mac/drawingml/2008/main">
          <mc:Choice Requires="ma">
            <p:blipFill>
              <a:blip r:embed="rId14"/>
              <a:srcRect l="2687" t="4898" r="5373" b="3265"/>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15"/>
              <a:srcRect l="2687" t="4898" r="5373" b="3265"/>
              <a:stretch>
                <a:fillRect/>
              </a:stretch>
            </p:blipFill>
          </mc:Fallback>
        </mc:AlternateContent>
        <p:spPr>
          <a:xfrm>
            <a:off x="24765000" y="24460200"/>
            <a:ext cx="4450513" cy="3657600"/>
          </a:xfrm>
          <a:prstGeom prst="rect">
            <a:avLst/>
          </a:prstGeom>
        </p:spPr>
      </p:pic>
      <p:sp>
        <p:nvSpPr>
          <p:cNvPr id="1052" name="TextBox 93"/>
          <p:cNvSpPr txBox="1">
            <a:spLocks noChangeArrowheads="1"/>
          </p:cNvSpPr>
          <p:nvPr/>
        </p:nvSpPr>
        <p:spPr bwMode="auto">
          <a:xfrm>
            <a:off x="15849600" y="11557337"/>
            <a:ext cx="11734800" cy="1015663"/>
          </a:xfrm>
          <a:prstGeom prst="rect">
            <a:avLst/>
          </a:prstGeom>
          <a:noFill/>
          <a:ln w="9525">
            <a:noFill/>
            <a:miter lim="800000"/>
            <a:headEnd/>
            <a:tailEnd/>
          </a:ln>
        </p:spPr>
        <p:txBody>
          <a:bodyPr wrap="square">
            <a:prstTxWarp prst="textNoShape">
              <a:avLst/>
            </a:prstTxWarp>
            <a:spAutoFit/>
          </a:bodyPr>
          <a:lstStyle/>
          <a:p>
            <a:pPr>
              <a:defRPr/>
            </a:pPr>
            <a:r>
              <a:rPr lang="en-US" sz="3600" b="1" u="sng" dirty="0" smtClean="0">
                <a:solidFill>
                  <a:srgbClr val="C1A004"/>
                </a:solidFill>
                <a:effectLst>
                  <a:outerShdw blurRad="38100" dist="38100" dir="2700000" algn="tl">
                    <a:srgbClr val="DDDDDD"/>
                  </a:outerShdw>
                </a:effectLst>
                <a:latin typeface="Georgia" charset="0"/>
              </a:rPr>
              <a:t>Nadir Vertical and Along-Track Wind Retrievals</a:t>
            </a:r>
          </a:p>
          <a:p>
            <a:pPr>
              <a:defRPr/>
            </a:pPr>
            <a:endParaRPr lang="en-US" dirty="0"/>
          </a:p>
        </p:txBody>
      </p:sp>
      <p:sp>
        <p:nvSpPr>
          <p:cNvPr id="89" name="TextBox 88"/>
          <p:cNvSpPr txBox="1"/>
          <p:nvPr/>
        </p:nvSpPr>
        <p:spPr>
          <a:xfrm>
            <a:off x="14401800" y="12420600"/>
            <a:ext cx="14554200" cy="461665"/>
          </a:xfrm>
          <a:prstGeom prst="rect">
            <a:avLst/>
          </a:prstGeom>
          <a:noFill/>
        </p:spPr>
        <p:txBody>
          <a:bodyPr wrap="square" rtlCol="0">
            <a:spAutoFit/>
          </a:bodyPr>
          <a:lstStyle/>
          <a:p>
            <a:r>
              <a:rPr lang="en-US" dirty="0" smtClean="0"/>
              <a:t>The fore and aft beam looks can be combined to yield vertical (</a:t>
            </a:r>
            <a:r>
              <a:rPr lang="en-US" i="1" dirty="0"/>
              <a:t>w</a:t>
            </a:r>
            <a:r>
              <a:rPr lang="en-US" dirty="0" smtClean="0"/>
              <a:t>) and along-track (</a:t>
            </a:r>
            <a:r>
              <a:rPr lang="en-US" i="1" dirty="0" smtClean="0"/>
              <a:t>v</a:t>
            </a:r>
            <a:r>
              <a:rPr lang="en-US" baseline="30000" dirty="0" smtClean="0"/>
              <a:t>t</a:t>
            </a:r>
            <a:r>
              <a:rPr lang="en-US" dirty="0" smtClean="0"/>
              <a:t>) wind components.</a:t>
            </a:r>
            <a:endParaRPr lang="en-US" dirty="0"/>
          </a:p>
        </p:txBody>
      </p:sp>
      <p:graphicFrame>
        <p:nvGraphicFramePr>
          <p:cNvPr id="90" name="Object 89"/>
          <p:cNvGraphicFramePr>
            <a:graphicFrameLocks noChangeAspect="1"/>
          </p:cNvGraphicFramePr>
          <p:nvPr/>
        </p:nvGraphicFramePr>
        <p:xfrm>
          <a:off x="17264063" y="13030200"/>
          <a:ext cx="8582025" cy="838200"/>
        </p:xfrm>
        <a:graphic>
          <a:graphicData uri="http://schemas.openxmlformats.org/presentationml/2006/ole">
            <p:oleObj spid="_x0000_s14420" name="Equation" r:id="rId16" imgW="3251200" imgH="317500" progId="Equation.3">
              <p:embed/>
            </p:oleObj>
          </a:graphicData>
        </a:graphic>
      </p:graphicFrame>
      <p:graphicFrame>
        <p:nvGraphicFramePr>
          <p:cNvPr id="14421" name="Object 85"/>
          <p:cNvGraphicFramePr>
            <a:graphicFrameLocks noChangeAspect="1"/>
          </p:cNvGraphicFramePr>
          <p:nvPr/>
        </p:nvGraphicFramePr>
        <p:xfrm>
          <a:off x="17349787" y="14012862"/>
          <a:ext cx="8482013" cy="769938"/>
        </p:xfrm>
        <a:graphic>
          <a:graphicData uri="http://schemas.openxmlformats.org/presentationml/2006/ole">
            <p:oleObj spid="_x0000_s14421" name="Equation" r:id="rId17" imgW="3213100" imgH="292100" progId="Equation.3">
              <p:embed/>
            </p:oleObj>
          </a:graphicData>
        </a:graphic>
      </p:graphicFrame>
      <p:sp>
        <p:nvSpPr>
          <p:cNvPr id="92" name="TextBox 91"/>
          <p:cNvSpPr txBox="1"/>
          <p:nvPr/>
        </p:nvSpPr>
        <p:spPr>
          <a:xfrm>
            <a:off x="14706600" y="15106472"/>
            <a:ext cx="14097000" cy="1569660"/>
          </a:xfrm>
          <a:prstGeom prst="rect">
            <a:avLst/>
          </a:prstGeom>
          <a:noFill/>
        </p:spPr>
        <p:txBody>
          <a:bodyPr wrap="square" rtlCol="0">
            <a:spAutoFit/>
          </a:bodyPr>
          <a:lstStyle/>
          <a:p>
            <a:pPr algn="just"/>
            <a:r>
              <a:rPr lang="en-US" dirty="0"/>
              <a:t>w</a:t>
            </a:r>
            <a:r>
              <a:rPr lang="en-US" dirty="0" smtClean="0"/>
              <a:t>here </a:t>
            </a:r>
            <a:r>
              <a:rPr lang="en-US" i="1" dirty="0" smtClean="0"/>
              <a:t>f </a:t>
            </a:r>
            <a:r>
              <a:rPr lang="en-US" dirty="0" smtClean="0"/>
              <a:t>is the fore beam, </a:t>
            </a:r>
            <a:r>
              <a:rPr lang="en-US" i="1" dirty="0" smtClean="0"/>
              <a:t>a</a:t>
            </a:r>
            <a:r>
              <a:rPr lang="en-US" dirty="0" smtClean="0"/>
              <a:t> is the aft beam and </a:t>
            </a:r>
            <a:r>
              <a:rPr lang="en-US" i="1" dirty="0" smtClean="0"/>
              <a:t>t</a:t>
            </a:r>
            <a:r>
              <a:rPr lang="en-US" dirty="0" smtClean="0"/>
              <a:t> are track-relative quantities with </a:t>
            </a:r>
            <a:r>
              <a:rPr lang="en-US" i="1" dirty="0" smtClean="0"/>
              <a:t>v</a:t>
            </a:r>
            <a:r>
              <a:rPr lang="en-US" i="1" baseline="-25000" dirty="0" smtClean="0"/>
              <a:t>h</a:t>
            </a:r>
            <a:r>
              <a:rPr lang="en-US" i="1" dirty="0" smtClean="0"/>
              <a:t> </a:t>
            </a:r>
            <a:r>
              <a:rPr lang="en-US" dirty="0" smtClean="0"/>
              <a:t>hydrometeor fallspeed, </a:t>
            </a:r>
            <a:r>
              <a:rPr lang="en-US" i="1" dirty="0" smtClean="0"/>
              <a:t>x</a:t>
            </a:r>
            <a:r>
              <a:rPr lang="en-US" i="1" baseline="-25000" dirty="0" smtClean="0"/>
              <a:t>f,a</a:t>
            </a:r>
            <a:r>
              <a:rPr lang="en-US" i="1" dirty="0" smtClean="0"/>
              <a:t>, y</a:t>
            </a:r>
            <a:r>
              <a:rPr lang="en-US" i="1" baseline="-25000" dirty="0" smtClean="0"/>
              <a:t>f,a</a:t>
            </a:r>
            <a:r>
              <a:rPr lang="en-US" i="1" dirty="0" smtClean="0"/>
              <a:t>, z</a:t>
            </a:r>
            <a:r>
              <a:rPr lang="en-US" i="1" baseline="-25000" dirty="0" smtClean="0"/>
              <a:t>f,a</a:t>
            </a:r>
            <a:r>
              <a:rPr lang="en-US" i="1" dirty="0" smtClean="0"/>
              <a:t> </a:t>
            </a:r>
            <a:r>
              <a:rPr lang="en-US" dirty="0" smtClean="0"/>
              <a:t>are radar positions, </a:t>
            </a:r>
            <a:r>
              <a:rPr lang="en-US" i="1" dirty="0" smtClean="0"/>
              <a:t>r</a:t>
            </a:r>
            <a:r>
              <a:rPr lang="en-US" dirty="0" smtClean="0"/>
              <a:t> is range, </a:t>
            </a:r>
            <a:r>
              <a:rPr lang="en-US" i="1" dirty="0" smtClean="0"/>
              <a:t>V</a:t>
            </a:r>
            <a:r>
              <a:rPr lang="en-US" dirty="0" smtClean="0"/>
              <a:t> is the Doppler velocity, </a:t>
            </a:r>
            <a:r>
              <a:rPr lang="en-US" i="1" dirty="0" smtClean="0"/>
              <a:t>u</a:t>
            </a:r>
            <a:r>
              <a:rPr lang="en-US" dirty="0" smtClean="0"/>
              <a:t> and </a:t>
            </a:r>
            <a:r>
              <a:rPr lang="en-US" i="1" dirty="0" smtClean="0"/>
              <a:t>v</a:t>
            </a:r>
            <a:r>
              <a:rPr lang="en-US" dirty="0" smtClean="0"/>
              <a:t> are cross-track and along-track velocity components, respectively and </a:t>
            </a:r>
            <a:r>
              <a:rPr lang="en-US" i="1" dirty="0" smtClean="0"/>
              <a:t>w</a:t>
            </a:r>
            <a:r>
              <a:rPr lang="en-US" dirty="0" smtClean="0"/>
              <a:t> is the Cartesian vertical velocity.  The pulse volume positions are </a:t>
            </a:r>
            <a:endParaRPr lang="en-US" dirty="0"/>
          </a:p>
        </p:txBody>
      </p:sp>
      <p:graphicFrame>
        <p:nvGraphicFramePr>
          <p:cNvPr id="93" name="Object 92"/>
          <p:cNvGraphicFramePr>
            <a:graphicFrameLocks noChangeAspect="1"/>
          </p:cNvGraphicFramePr>
          <p:nvPr/>
        </p:nvGraphicFramePr>
        <p:xfrm>
          <a:off x="19964400" y="16712268"/>
          <a:ext cx="2971800" cy="1499532"/>
        </p:xfrm>
        <a:graphic>
          <a:graphicData uri="http://schemas.openxmlformats.org/presentationml/2006/ole">
            <p:oleObj spid="_x0000_s14422" name="Equation" r:id="rId18" imgW="1384300" imgH="698500" progId="Equation.3">
              <p:embed/>
            </p:oleObj>
          </a:graphicData>
        </a:graphic>
      </p:graphicFrame>
      <p:sp>
        <p:nvSpPr>
          <p:cNvPr id="94" name="TextBox 93"/>
          <p:cNvSpPr txBox="1"/>
          <p:nvPr/>
        </p:nvSpPr>
        <p:spPr>
          <a:xfrm>
            <a:off x="15011400" y="18288000"/>
            <a:ext cx="12573000" cy="461665"/>
          </a:xfrm>
          <a:prstGeom prst="rect">
            <a:avLst/>
          </a:prstGeom>
          <a:noFill/>
        </p:spPr>
        <p:txBody>
          <a:bodyPr wrap="square" rtlCol="0">
            <a:spAutoFit/>
          </a:bodyPr>
          <a:lstStyle/>
          <a:p>
            <a:r>
              <a:rPr lang="en-US" dirty="0"/>
              <a:t>w</a:t>
            </a:r>
            <a:r>
              <a:rPr lang="en-US" dirty="0" smtClean="0"/>
              <a:t>here terms on the RHS are coordinate system rotation and aircraft attitude matrices.</a:t>
            </a:r>
            <a:endParaRPr lang="en-US" dirty="0"/>
          </a:p>
        </p:txBody>
      </p:sp>
      <p:sp>
        <p:nvSpPr>
          <p:cNvPr id="95" name="TextBox 94"/>
          <p:cNvSpPr txBox="1"/>
          <p:nvPr/>
        </p:nvSpPr>
        <p:spPr>
          <a:xfrm>
            <a:off x="15544800" y="18897600"/>
            <a:ext cx="11125200" cy="461665"/>
          </a:xfrm>
          <a:prstGeom prst="rect">
            <a:avLst/>
          </a:prstGeom>
          <a:noFill/>
        </p:spPr>
        <p:txBody>
          <a:bodyPr wrap="square" rtlCol="0">
            <a:spAutoFit/>
          </a:bodyPr>
          <a:lstStyle/>
          <a:p>
            <a:r>
              <a:rPr lang="en-US" dirty="0" smtClean="0"/>
              <a:t>Re-arranging the above equations and solving for the unknowns yields  </a:t>
            </a:r>
            <a:endParaRPr lang="en-US" dirty="0"/>
          </a:p>
        </p:txBody>
      </p:sp>
      <p:graphicFrame>
        <p:nvGraphicFramePr>
          <p:cNvPr id="96" name="Object 95"/>
          <p:cNvGraphicFramePr>
            <a:graphicFrameLocks noChangeAspect="1"/>
          </p:cNvGraphicFramePr>
          <p:nvPr/>
        </p:nvGraphicFramePr>
        <p:xfrm>
          <a:off x="15176500" y="19659600"/>
          <a:ext cx="6997700" cy="1373188"/>
        </p:xfrm>
        <a:graphic>
          <a:graphicData uri="http://schemas.openxmlformats.org/presentationml/2006/ole">
            <p:oleObj spid="_x0000_s14423" name="Equation" r:id="rId19" imgW="2781300" imgH="546100" progId="Equation.3">
              <p:embed/>
            </p:oleObj>
          </a:graphicData>
        </a:graphic>
      </p:graphicFrame>
      <p:graphicFrame>
        <p:nvGraphicFramePr>
          <p:cNvPr id="97" name="Object 96"/>
          <p:cNvGraphicFramePr>
            <a:graphicFrameLocks noChangeAspect="1"/>
          </p:cNvGraphicFramePr>
          <p:nvPr/>
        </p:nvGraphicFramePr>
        <p:xfrm>
          <a:off x="22834600" y="19659600"/>
          <a:ext cx="6350000" cy="1365250"/>
        </p:xfrm>
        <a:graphic>
          <a:graphicData uri="http://schemas.openxmlformats.org/presentationml/2006/ole">
            <p:oleObj spid="_x0000_s14424" name="Equation" r:id="rId20" imgW="2540000" imgH="546100" progId="Equation.3">
              <p:embed/>
            </p:oleObj>
          </a:graphicData>
        </a:graphic>
      </p:graphicFrame>
      <p:sp>
        <p:nvSpPr>
          <p:cNvPr id="100" name="Text Box 64"/>
          <p:cNvSpPr txBox="1">
            <a:spLocks noChangeArrowheads="1"/>
          </p:cNvSpPr>
          <p:nvPr/>
        </p:nvSpPr>
        <p:spPr bwMode="auto">
          <a:xfrm>
            <a:off x="895034" y="13258800"/>
            <a:ext cx="12588036" cy="646315"/>
          </a:xfrm>
          <a:prstGeom prst="rect">
            <a:avLst/>
          </a:prstGeom>
          <a:noFill/>
          <a:ln w="9525">
            <a:noFill/>
            <a:miter lim="800000"/>
            <a:headEnd/>
            <a:tailEnd/>
          </a:ln>
        </p:spPr>
        <p:txBody>
          <a:bodyPr wrap="none" lIns="91420" tIns="45712" rIns="91420" bIns="45712">
            <a:spAutoFit/>
          </a:bodyPr>
          <a:lstStyle/>
          <a:p>
            <a:pPr defTabSz="915988">
              <a:defRPr/>
            </a:pPr>
            <a:r>
              <a:rPr lang="en-US" sz="3600" b="1" u="sng" dirty="0" smtClean="0">
                <a:solidFill>
                  <a:srgbClr val="C1A004"/>
                </a:solidFill>
                <a:effectLst>
                  <a:outerShdw blurRad="38100" dist="38100" dir="2700000" algn="tl">
                    <a:srgbClr val="000000">
                      <a:alpha val="43137"/>
                    </a:srgbClr>
                  </a:outerShdw>
                </a:effectLst>
                <a:latin typeface="Georgia" pitchFamily="18" charset="0"/>
                <a:ea typeface="ＭＳ Ｐゴシック" pitchFamily="34" charset="-128"/>
                <a:cs typeface="+mn-cs"/>
              </a:rPr>
              <a:t>The Concentric Eyewall of Hurricane Isabel (2003)</a:t>
            </a:r>
            <a:endParaRPr lang="en-US" sz="3600" b="1" u="sng" dirty="0">
              <a:solidFill>
                <a:srgbClr val="C1A004"/>
              </a:solidFill>
              <a:effectLst>
                <a:outerShdw blurRad="38100" dist="38100" dir="2700000" algn="tl">
                  <a:srgbClr val="000000">
                    <a:alpha val="43137"/>
                  </a:srgbClr>
                </a:outerShdw>
              </a:effectLst>
              <a:latin typeface="Georgia" pitchFamily="18" charset="0"/>
              <a:ea typeface="ＭＳ Ｐゴシック" pitchFamily="34" charset="-128"/>
              <a:cs typeface="+mn-cs"/>
            </a:endParaRPr>
          </a:p>
        </p:txBody>
      </p:sp>
      <p:pic>
        <p:nvPicPr>
          <p:cNvPr id="101" name="Picture 100" descr="12-Sep-2003 19:20:00LFscan.pdf"/>
          <p:cNvPicPr preferRelativeResize="0">
            <a:picLocks/>
          </p:cNvPicPr>
          <p:nvPr/>
        </p:nvPicPr>
        <mc:AlternateContent xmlns:ma="http://schemas.microsoft.com/office/mac/drawingml/2008/main">
          <mc:Choice Requires="ma">
            <p:blipFill>
              <a:blip r:embed="rId21"/>
              <a:srcRect l="1387" t="4876" r="2775" b="8126"/>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22"/>
              <a:srcRect l="1387" t="4876" r="2775" b="8126"/>
              <a:stretch>
                <a:fillRect/>
              </a:stretch>
            </p:blipFill>
          </mc:Fallback>
        </mc:AlternateContent>
        <p:spPr>
          <a:xfrm>
            <a:off x="8958072" y="14401800"/>
            <a:ext cx="4986528" cy="4114800"/>
          </a:xfrm>
          <a:prstGeom prst="rect">
            <a:avLst/>
          </a:prstGeom>
        </p:spPr>
      </p:pic>
      <p:pic>
        <p:nvPicPr>
          <p:cNvPr id="102" name="Picture 101" descr="12-Sep-2003 19:20:00reflectivity.pdf"/>
          <p:cNvPicPr preferRelativeResize="0">
            <a:picLocks/>
          </p:cNvPicPr>
          <p:nvPr/>
        </p:nvPicPr>
        <mc:AlternateContent xmlns:ma="http://schemas.microsoft.com/office/mac/drawingml/2008/main">
          <mc:Choice Requires="ma">
            <p:blipFill>
              <a:blip r:embed="rId23"/>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24"/>
              <a:stretch>
                <a:fillRect/>
              </a:stretch>
            </p:blipFill>
          </mc:Fallback>
        </mc:AlternateContent>
        <p:spPr>
          <a:xfrm>
            <a:off x="7772400" y="19278600"/>
            <a:ext cx="6903720" cy="2286000"/>
          </a:xfrm>
          <a:prstGeom prst="rect">
            <a:avLst/>
          </a:prstGeom>
        </p:spPr>
      </p:pic>
      <p:pic>
        <p:nvPicPr>
          <p:cNvPr id="103" name="Picture 102" descr="ghradar_hiwrap_cartoon.pdf"/>
          <p:cNvPicPr>
            <a:picLocks noChangeAspect="1"/>
          </p:cNvPicPr>
          <p:nvPr/>
        </p:nvPicPr>
        <mc:AlternateContent xmlns:ma="http://schemas.microsoft.com/office/mac/drawingml/2008/main">
          <mc:Choice Requires="ma">
            <p:blipFill>
              <a:blip r:embed="rId25"/>
              <a:srcRect l="14545" t="20000" r="15455" b="1882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26"/>
              <a:srcRect l="14545" t="20000" r="15455" b="18824"/>
              <a:stretch>
                <a:fillRect/>
              </a:stretch>
            </p:blipFill>
          </mc:Fallback>
        </mc:AlternateContent>
        <p:spPr>
          <a:xfrm>
            <a:off x="31881217" y="5334000"/>
            <a:ext cx="8123783" cy="5486400"/>
          </a:xfrm>
          <a:prstGeom prst="rect">
            <a:avLst/>
          </a:prstGeom>
        </p:spPr>
      </p:pic>
      <p:pic>
        <p:nvPicPr>
          <p:cNvPr id="38" name="Picture 23" descr="npp_logo.pdf"/>
          <p:cNvPicPr preferRelativeResize="0">
            <a:picLocks/>
          </p:cNvPicPr>
          <p:nvPr/>
        </p:nvPicPr>
        <p:blipFill>
          <a:blip r:embed="rId27"/>
          <a:srcRect/>
          <a:stretch>
            <a:fillRect/>
          </a:stretch>
        </p:blipFill>
        <p:spPr bwMode="auto">
          <a:xfrm>
            <a:off x="39166800" y="0"/>
            <a:ext cx="4724400" cy="1752600"/>
          </a:xfrm>
          <a:prstGeom prst="rect">
            <a:avLst/>
          </a:prstGeom>
          <a:noFill/>
          <a:ln w="9525">
            <a:noFill/>
            <a:miter lim="800000"/>
            <a:headEnd/>
            <a:tailEnd/>
          </a:ln>
        </p:spPr>
      </p:pic>
      <p:sp>
        <p:nvSpPr>
          <p:cNvPr id="108" name="TextBox 107"/>
          <p:cNvSpPr txBox="1"/>
          <p:nvPr/>
        </p:nvSpPr>
        <p:spPr>
          <a:xfrm>
            <a:off x="2133600" y="1544360"/>
            <a:ext cx="40081200" cy="1046440"/>
          </a:xfrm>
          <a:prstGeom prst="rect">
            <a:avLst/>
          </a:prstGeom>
          <a:noFill/>
        </p:spPr>
        <p:txBody>
          <a:bodyPr wrap="square">
            <a:prstTxWarp prst="textNoShape">
              <a:avLst/>
            </a:prstTxWarp>
            <a:spAutoFit/>
          </a:bodyPr>
          <a:lstStyle/>
          <a:p>
            <a:pPr algn="l"/>
            <a:r>
              <a:rPr lang="en-US" sz="6000" b="1" dirty="0" smtClean="0">
                <a:solidFill>
                  <a:srgbClr val="800000"/>
                </a:solidFill>
                <a:latin typeface="Georgia"/>
              </a:rPr>
              <a:t>Wind Retrieval Techniques for Downward-Pointing, </a:t>
            </a:r>
            <a:r>
              <a:rPr lang="en-US" sz="6000" b="1" dirty="0">
                <a:solidFill>
                  <a:srgbClr val="800000"/>
                </a:solidFill>
                <a:latin typeface="Georgia"/>
              </a:rPr>
              <a:t>C</a:t>
            </a:r>
            <a:r>
              <a:rPr lang="en-US" sz="6000" b="1" dirty="0" smtClean="0">
                <a:solidFill>
                  <a:srgbClr val="800000"/>
                </a:solidFill>
                <a:latin typeface="Georgia"/>
              </a:rPr>
              <a:t>onically-Scanning </a:t>
            </a:r>
            <a:r>
              <a:rPr lang="en-US" sz="6000" b="1" dirty="0">
                <a:solidFill>
                  <a:srgbClr val="800000"/>
                </a:solidFill>
                <a:latin typeface="Georgia"/>
              </a:rPr>
              <a:t>A</a:t>
            </a:r>
            <a:r>
              <a:rPr lang="en-US" sz="6000" b="1" dirty="0" smtClean="0">
                <a:solidFill>
                  <a:srgbClr val="800000"/>
                </a:solidFill>
                <a:latin typeface="Georgia"/>
              </a:rPr>
              <a:t>irborne Doppler Radars</a:t>
            </a:r>
            <a:r>
              <a:rPr lang="en-US" sz="6000" dirty="0" smtClean="0">
                <a:solidFill>
                  <a:srgbClr val="800000"/>
                </a:solidFill>
              </a:rPr>
              <a:t> </a:t>
            </a:r>
            <a:endParaRPr lang="en-US" sz="6000" b="1" dirty="0" smtClean="0">
              <a:solidFill>
                <a:srgbClr val="800000"/>
              </a:solidFill>
              <a:effectLst>
                <a:outerShdw blurRad="38100" dist="38100" dir="2700000" algn="tl">
                  <a:srgbClr val="DDDDDD"/>
                </a:outerShdw>
              </a:effectLst>
              <a:latin typeface="Georgia" charset="0"/>
            </a:endParaRPr>
          </a:p>
        </p:txBody>
      </p:sp>
      <p:sp>
        <p:nvSpPr>
          <p:cNvPr id="40" name="Text Box 64"/>
          <p:cNvSpPr txBox="1">
            <a:spLocks noChangeArrowheads="1"/>
          </p:cNvSpPr>
          <p:nvPr/>
        </p:nvSpPr>
        <p:spPr bwMode="auto">
          <a:xfrm>
            <a:off x="30708600" y="13182600"/>
            <a:ext cx="11163818" cy="646315"/>
          </a:xfrm>
          <a:prstGeom prst="rect">
            <a:avLst/>
          </a:prstGeom>
          <a:noFill/>
          <a:ln w="9525">
            <a:noFill/>
            <a:miter lim="800000"/>
            <a:headEnd/>
            <a:tailEnd/>
          </a:ln>
        </p:spPr>
        <p:txBody>
          <a:bodyPr wrap="none" lIns="91420" tIns="45712" rIns="91420" bIns="45712">
            <a:spAutoFit/>
          </a:bodyPr>
          <a:lstStyle/>
          <a:p>
            <a:pPr defTabSz="915988">
              <a:defRPr/>
            </a:pPr>
            <a:r>
              <a:rPr lang="en-US" sz="3600" b="1" u="sng" dirty="0" smtClean="0">
                <a:solidFill>
                  <a:srgbClr val="C1A004"/>
                </a:solidFill>
                <a:effectLst>
                  <a:outerShdw blurRad="38100" dist="38100" dir="2700000" algn="tl">
                    <a:srgbClr val="000000">
                      <a:alpha val="43137"/>
                    </a:srgbClr>
                  </a:outerShdw>
                </a:effectLst>
                <a:latin typeface="Georgia" pitchFamily="18" charset="0"/>
                <a:ea typeface="ＭＳ Ｐゴシック" pitchFamily="34" charset="-128"/>
                <a:cs typeface="+mn-cs"/>
              </a:rPr>
              <a:t>Hot Towers in Tropical Storm Matthew (2010)</a:t>
            </a:r>
            <a:endParaRPr lang="en-US" sz="3600" b="1" u="sng" dirty="0">
              <a:solidFill>
                <a:srgbClr val="C1A004"/>
              </a:solidFill>
              <a:effectLst>
                <a:outerShdw blurRad="38100" dist="38100" dir="2700000" algn="tl">
                  <a:srgbClr val="000000">
                    <a:alpha val="43137"/>
                  </a:srgbClr>
                </a:outerShdw>
              </a:effectLst>
              <a:latin typeface="Georgia" pitchFamily="18" charset="0"/>
              <a:ea typeface="ＭＳ Ｐゴシック" pitchFamily="34" charset="-128"/>
              <a:cs typeface="+mn-cs"/>
            </a:endParaRPr>
          </a:p>
        </p:txBody>
      </p:sp>
      <p:sp>
        <p:nvSpPr>
          <p:cNvPr id="41" name="Text Box 64"/>
          <p:cNvSpPr txBox="1">
            <a:spLocks noChangeArrowheads="1"/>
          </p:cNvSpPr>
          <p:nvPr/>
        </p:nvSpPr>
        <p:spPr bwMode="auto">
          <a:xfrm>
            <a:off x="15116766" y="21680285"/>
            <a:ext cx="13534434" cy="646315"/>
          </a:xfrm>
          <a:prstGeom prst="rect">
            <a:avLst/>
          </a:prstGeom>
          <a:noFill/>
          <a:ln w="9525">
            <a:noFill/>
            <a:miter lim="800000"/>
            <a:headEnd/>
            <a:tailEnd/>
          </a:ln>
        </p:spPr>
        <p:txBody>
          <a:bodyPr wrap="none" lIns="91420" tIns="45712" rIns="91420" bIns="45712">
            <a:spAutoFit/>
          </a:bodyPr>
          <a:lstStyle/>
          <a:p>
            <a:pPr defTabSz="915988">
              <a:defRPr/>
            </a:pPr>
            <a:r>
              <a:rPr lang="en-US" sz="3600" b="1" u="sng" dirty="0" smtClean="0">
                <a:solidFill>
                  <a:srgbClr val="C1A004"/>
                </a:solidFill>
                <a:effectLst>
                  <a:outerShdw blurRad="38100" dist="38100" dir="2700000" algn="tl">
                    <a:srgbClr val="000000">
                      <a:alpha val="43137"/>
                    </a:srgbClr>
                  </a:outerShdw>
                </a:effectLst>
                <a:latin typeface="Georgia" pitchFamily="18" charset="0"/>
                <a:ea typeface="ＭＳ Ｐゴシック" pitchFamily="34" charset="-128"/>
                <a:cs typeface="+mn-cs"/>
              </a:rPr>
              <a:t>Off-Nadir Three-Dimensional Wind Retrieval Feasibility</a:t>
            </a:r>
            <a:endParaRPr lang="en-US" sz="3600" b="1" u="sng" dirty="0">
              <a:solidFill>
                <a:srgbClr val="C1A004"/>
              </a:solidFill>
              <a:effectLst>
                <a:outerShdw blurRad="38100" dist="38100" dir="2700000" algn="tl">
                  <a:srgbClr val="000000">
                    <a:alpha val="43137"/>
                  </a:srgbClr>
                </a:outerShdw>
              </a:effectLst>
              <a:latin typeface="Georgia" pitchFamily="18" charset="0"/>
              <a:ea typeface="ＭＳ Ｐゴシック" pitchFamily="34" charset="-128"/>
              <a:cs typeface="+mn-cs"/>
            </a:endParaRPr>
          </a:p>
        </p:txBody>
      </p:sp>
      <p:pic>
        <p:nvPicPr>
          <p:cNvPr id="42" name="Picture 3" descr="iip_concept"/>
          <p:cNvPicPr>
            <a:picLocks noChangeAspect="1" noChangeArrowheads="1"/>
          </p:cNvPicPr>
          <p:nvPr/>
        </p:nvPicPr>
        <p:blipFill>
          <a:blip r:embed="rId28"/>
          <a:srcRect/>
          <a:stretch>
            <a:fillRect/>
          </a:stretch>
        </p:blipFill>
        <p:spPr bwMode="auto">
          <a:xfrm>
            <a:off x="14173200" y="24231600"/>
            <a:ext cx="5401668" cy="4572000"/>
          </a:xfrm>
          <a:prstGeom prst="rect">
            <a:avLst/>
          </a:prstGeom>
          <a:noFill/>
        </p:spPr>
      </p:pic>
      <p:pic>
        <p:nvPicPr>
          <p:cNvPr id="43" name="Picture 42" descr="grip_logo"/>
          <p:cNvPicPr>
            <a:picLocks noChangeAspect="1"/>
          </p:cNvPicPr>
          <p:nvPr/>
        </p:nvPicPr>
        <p:blipFill>
          <a:blip r:embed="rId29"/>
          <a:stretch>
            <a:fillRect/>
          </a:stretch>
        </p:blipFill>
        <p:spPr>
          <a:xfrm>
            <a:off x="24225" y="0"/>
            <a:ext cx="2642775" cy="1828800"/>
          </a:xfrm>
          <a:prstGeom prst="rect">
            <a:avLst/>
          </a:prstGeom>
        </p:spPr>
      </p:pic>
      <p:pic>
        <p:nvPicPr>
          <p:cNvPr id="45" name="Picture 44" descr="hiwrap_azidiv_2km_alongtrack-20km.gif"/>
          <p:cNvPicPr>
            <a:picLocks noChangeAspect="1"/>
          </p:cNvPicPr>
          <p:nvPr/>
        </p:nvPicPr>
        <p:blipFill>
          <a:blip r:embed="rId30"/>
          <a:srcRect l="3560" t="1198" b="1198"/>
          <a:stretch>
            <a:fillRect/>
          </a:stretch>
        </p:blipFill>
        <p:spPr>
          <a:xfrm>
            <a:off x="19583400" y="24536400"/>
            <a:ext cx="4864755" cy="3657600"/>
          </a:xfrm>
          <a:prstGeom prst="rect">
            <a:avLst/>
          </a:prstGeom>
        </p:spPr>
      </p:pic>
      <p:sp>
        <p:nvSpPr>
          <p:cNvPr id="47" name="TextBox 46"/>
          <p:cNvSpPr txBox="1"/>
          <p:nvPr/>
        </p:nvSpPr>
        <p:spPr>
          <a:xfrm>
            <a:off x="19659600" y="22955071"/>
            <a:ext cx="4648200" cy="1200329"/>
          </a:xfrm>
          <a:prstGeom prst="rect">
            <a:avLst/>
          </a:prstGeom>
          <a:noFill/>
        </p:spPr>
        <p:txBody>
          <a:bodyPr wrap="square" rtlCol="0">
            <a:spAutoFit/>
          </a:bodyPr>
          <a:lstStyle/>
          <a:p>
            <a:r>
              <a:rPr lang="en-US" sz="3200" b="1" dirty="0" smtClean="0">
                <a:latin typeface="Georgia"/>
              </a:rPr>
              <a:t>HIWRAP</a:t>
            </a:r>
          </a:p>
          <a:p>
            <a:r>
              <a:rPr lang="en-US" sz="4000" b="1" dirty="0" smtClean="0">
                <a:latin typeface="Georgia"/>
              </a:rPr>
              <a:t> </a:t>
            </a:r>
            <a:r>
              <a:rPr lang="en-US" b="1" dirty="0" smtClean="0">
                <a:latin typeface="Georgia"/>
              </a:rPr>
              <a:t>2 km x 2 km x 0.25 km cells</a:t>
            </a:r>
            <a:endParaRPr lang="en-US" b="1" dirty="0">
              <a:latin typeface="Georgia"/>
            </a:endParaRPr>
          </a:p>
        </p:txBody>
      </p:sp>
      <p:sp>
        <p:nvSpPr>
          <p:cNvPr id="48" name="TextBox 47"/>
          <p:cNvSpPr txBox="1"/>
          <p:nvPr/>
        </p:nvSpPr>
        <p:spPr>
          <a:xfrm>
            <a:off x="24231600" y="22936200"/>
            <a:ext cx="5334000" cy="1200329"/>
          </a:xfrm>
          <a:prstGeom prst="rect">
            <a:avLst/>
          </a:prstGeom>
          <a:noFill/>
        </p:spPr>
        <p:txBody>
          <a:bodyPr wrap="square" rtlCol="0">
            <a:spAutoFit/>
          </a:bodyPr>
          <a:lstStyle/>
          <a:p>
            <a:r>
              <a:rPr lang="en-US" sz="3200" b="1" dirty="0" smtClean="0">
                <a:latin typeface="Georgia"/>
              </a:rPr>
              <a:t>IWRAP</a:t>
            </a:r>
          </a:p>
          <a:p>
            <a:r>
              <a:rPr lang="en-US" sz="4000" b="1" dirty="0" smtClean="0">
                <a:latin typeface="Georgia"/>
              </a:rPr>
              <a:t> </a:t>
            </a:r>
            <a:r>
              <a:rPr lang="en-US" b="1" dirty="0" smtClean="0">
                <a:latin typeface="Georgia"/>
              </a:rPr>
              <a:t>0.5 km x 0.5 km x 0.03 km cells</a:t>
            </a:r>
            <a:endParaRPr lang="en-US" b="1" dirty="0">
              <a:latin typeface="Georgia"/>
            </a:endParaRPr>
          </a:p>
        </p:txBody>
      </p:sp>
      <p:pic>
        <p:nvPicPr>
          <p:cNvPr id="49" name="Picture 48" descr="12-Sep-2003 19:00:00vertvel-snr.pdf"/>
          <p:cNvPicPr preferRelativeResize="0">
            <a:picLocks/>
          </p:cNvPicPr>
          <p:nvPr/>
        </p:nvPicPr>
        <mc:AlternateContent xmlns:ma="http://schemas.microsoft.com/office/mac/drawingml/2008/main">
          <mc:Choice Requires="ma">
            <p:blipFill>
              <a:blip r:embed="rId31"/>
              <a:srcRect t="29412" b="29412"/>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2"/>
              <a:srcRect t="29412" b="29412"/>
              <a:stretch>
                <a:fillRect/>
              </a:stretch>
            </p:blipFill>
          </mc:Fallback>
        </mc:AlternateContent>
        <p:spPr>
          <a:xfrm>
            <a:off x="259080" y="22098000"/>
            <a:ext cx="6903720" cy="2286000"/>
          </a:xfrm>
          <a:prstGeom prst="rect">
            <a:avLst/>
          </a:prstGeom>
        </p:spPr>
      </p:pic>
      <p:pic>
        <p:nvPicPr>
          <p:cNvPr id="50" name="Picture 49" descr="12-Sep-2003 19:20:00vertvel-snr.pdf"/>
          <p:cNvPicPr preferRelativeResize="0">
            <a:picLocks/>
          </p:cNvPicPr>
          <p:nvPr/>
        </p:nvPicPr>
        <mc:AlternateContent xmlns:ma="http://schemas.microsoft.com/office/mac/drawingml/2008/main">
          <mc:Choice Requires="ma">
            <p:blipFill>
              <a:blip r:embed="rId33"/>
              <a:srcRect t="29412" b="29412"/>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4"/>
              <a:srcRect t="29412" b="29412"/>
              <a:stretch>
                <a:fillRect/>
              </a:stretch>
            </p:blipFill>
          </mc:Fallback>
        </mc:AlternateContent>
        <p:spPr>
          <a:xfrm>
            <a:off x="7772400" y="22021800"/>
            <a:ext cx="6903720" cy="2286000"/>
          </a:xfrm>
          <a:prstGeom prst="rect">
            <a:avLst/>
          </a:prstGeom>
        </p:spPr>
      </p:pic>
      <p:sp>
        <p:nvSpPr>
          <p:cNvPr id="51" name="TextBox 50"/>
          <p:cNvSpPr txBox="1"/>
          <p:nvPr/>
        </p:nvSpPr>
        <p:spPr>
          <a:xfrm>
            <a:off x="5638800" y="15621000"/>
            <a:ext cx="3429000" cy="830997"/>
          </a:xfrm>
          <a:prstGeom prst="rect">
            <a:avLst/>
          </a:prstGeom>
          <a:noFill/>
        </p:spPr>
        <p:txBody>
          <a:bodyPr wrap="square" rtlCol="0">
            <a:spAutoFit/>
          </a:bodyPr>
          <a:lstStyle/>
          <a:p>
            <a:r>
              <a:rPr lang="en-US" dirty="0" smtClean="0"/>
              <a:t>Category 5 Intensity</a:t>
            </a:r>
          </a:p>
          <a:p>
            <a:r>
              <a:rPr lang="en-US" dirty="0" smtClean="0"/>
              <a:t> (~ 920 hPa, 160 mph)</a:t>
            </a:r>
            <a:endParaRPr lang="en-US" dirty="0"/>
          </a:p>
        </p:txBody>
      </p:sp>
      <p:pic>
        <p:nvPicPr>
          <p:cNvPr id="65" name="Picture 64" descr="Cband_vertical.pdf"/>
          <p:cNvPicPr>
            <a:picLocks noChangeAspect="1"/>
          </p:cNvPicPr>
          <p:nvPr/>
        </p:nvPicPr>
        <mc:AlternateContent xmlns:ma="http://schemas.microsoft.com/office/mac/drawingml/2008/main">
          <mc:Choice Requires="ma">
            <p:blipFill>
              <a:blip r:embed="rId35"/>
              <a:srcRect t="23529" b="23529"/>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6"/>
              <a:srcRect t="23529" b="23529"/>
              <a:stretch>
                <a:fillRect/>
              </a:stretch>
            </p:blipFill>
          </mc:Fallback>
        </mc:AlternateContent>
        <p:spPr>
          <a:xfrm>
            <a:off x="5156251" y="24765000"/>
            <a:ext cx="5587949" cy="2286000"/>
          </a:xfrm>
          <a:prstGeom prst="rect">
            <a:avLst/>
          </a:prstGeom>
        </p:spPr>
      </p:pic>
      <p:pic>
        <p:nvPicPr>
          <p:cNvPr id="66" name="Picture 65" descr="Kuband_vertical.pdf"/>
          <p:cNvPicPr>
            <a:picLocks noChangeAspect="1"/>
          </p:cNvPicPr>
          <p:nvPr/>
        </p:nvPicPr>
        <mc:AlternateContent xmlns:ma="http://schemas.microsoft.com/office/mac/drawingml/2008/main">
          <mc:Choice Requires="ma">
            <p:blipFill>
              <a:blip r:embed="rId37"/>
              <a:srcRect t="23529" b="23529"/>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8"/>
              <a:srcRect t="23529" b="23529"/>
              <a:stretch>
                <a:fillRect/>
              </a:stretch>
            </p:blipFill>
          </mc:Fallback>
        </mc:AlternateContent>
        <p:spPr>
          <a:xfrm>
            <a:off x="5156214" y="27127200"/>
            <a:ext cx="5587986" cy="2286000"/>
          </a:xfrm>
          <a:prstGeom prst="rect">
            <a:avLst/>
          </a:prstGeom>
        </p:spPr>
      </p:pic>
      <p:sp>
        <p:nvSpPr>
          <p:cNvPr id="67" name="TextBox 66"/>
          <p:cNvSpPr txBox="1"/>
          <p:nvPr/>
        </p:nvSpPr>
        <p:spPr>
          <a:xfrm>
            <a:off x="3352800" y="18592800"/>
            <a:ext cx="8839200" cy="584776"/>
          </a:xfrm>
          <a:prstGeom prst="rect">
            <a:avLst/>
          </a:prstGeom>
          <a:noFill/>
        </p:spPr>
        <p:txBody>
          <a:bodyPr wrap="square" rtlCol="0">
            <a:spAutoFit/>
          </a:bodyPr>
          <a:lstStyle/>
          <a:p>
            <a:r>
              <a:rPr lang="en-US" sz="3200" dirty="0" smtClean="0">
                <a:latin typeface="Arial Black"/>
              </a:rPr>
              <a:t>IWRAP Reflectivity</a:t>
            </a:r>
            <a:endParaRPr lang="en-US" sz="3200" dirty="0">
              <a:latin typeface="Arial Black"/>
            </a:endParaRPr>
          </a:p>
        </p:txBody>
      </p:sp>
      <p:sp>
        <p:nvSpPr>
          <p:cNvPr id="68" name="TextBox 67"/>
          <p:cNvSpPr txBox="1"/>
          <p:nvPr/>
        </p:nvSpPr>
        <p:spPr>
          <a:xfrm>
            <a:off x="3276600" y="21513224"/>
            <a:ext cx="8839200" cy="584776"/>
          </a:xfrm>
          <a:prstGeom prst="rect">
            <a:avLst/>
          </a:prstGeom>
          <a:noFill/>
        </p:spPr>
        <p:txBody>
          <a:bodyPr wrap="square" rtlCol="0">
            <a:spAutoFit/>
          </a:bodyPr>
          <a:lstStyle/>
          <a:p>
            <a:r>
              <a:rPr lang="en-US" sz="3200" dirty="0" smtClean="0">
                <a:latin typeface="Arial Black"/>
              </a:rPr>
              <a:t>IWRAP Vertical Velocity</a:t>
            </a:r>
            <a:endParaRPr lang="en-US" sz="3200" dirty="0">
              <a:latin typeface="Arial Black"/>
            </a:endParaRPr>
          </a:p>
        </p:txBody>
      </p:sp>
      <p:sp>
        <p:nvSpPr>
          <p:cNvPr id="69" name="TextBox 68"/>
          <p:cNvSpPr txBox="1"/>
          <p:nvPr/>
        </p:nvSpPr>
        <p:spPr>
          <a:xfrm>
            <a:off x="1600200" y="26822400"/>
            <a:ext cx="2819400" cy="461665"/>
          </a:xfrm>
          <a:prstGeom prst="rect">
            <a:avLst/>
          </a:prstGeom>
          <a:noFill/>
        </p:spPr>
        <p:txBody>
          <a:bodyPr wrap="square" rtlCol="0">
            <a:spAutoFit/>
          </a:bodyPr>
          <a:lstStyle/>
          <a:p>
            <a:r>
              <a:rPr lang="en-US" dirty="0" smtClean="0"/>
              <a:t>~20 dB attenuation</a:t>
            </a:r>
            <a:endParaRPr lang="en-US" dirty="0"/>
          </a:p>
        </p:txBody>
      </p:sp>
      <p:cxnSp>
        <p:nvCxnSpPr>
          <p:cNvPr id="71" name="Straight Arrow Connector 70"/>
          <p:cNvCxnSpPr>
            <a:stCxn id="69" idx="3"/>
          </p:cNvCxnSpPr>
          <p:nvPr/>
        </p:nvCxnSpPr>
        <p:spPr bwMode="auto">
          <a:xfrm flipV="1">
            <a:off x="4419600" y="25908000"/>
            <a:ext cx="3581400" cy="11452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3" name="Straight Arrow Connector 72"/>
          <p:cNvCxnSpPr/>
          <p:nvPr/>
        </p:nvCxnSpPr>
        <p:spPr bwMode="auto">
          <a:xfrm>
            <a:off x="4419600" y="27127200"/>
            <a:ext cx="3581400" cy="1143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54" name="Picture 53" descr="hiwrap_3d2.pdf"/>
          <p:cNvPicPr>
            <a:picLocks noChangeAspect="1"/>
          </p:cNvPicPr>
          <p:nvPr/>
        </p:nvPicPr>
        <mc:AlternateContent>
          <mc:Choice xmlns:ma="http://schemas.microsoft.com/office/mac/drawingml/2008/main" Requires="ma">
            <p:blipFill>
              <a:blip r:embed="rId39"/>
              <a:srcRect t="15294" b="7059"/>
              <a:stretch>
                <a:fillRect/>
              </a:stretch>
            </p:blipFill>
          </mc:Choice>
          <mc:Fallback>
            <p:blipFill>
              <a:blip r:embed="rId40"/>
              <a:srcRect t="15294" b="7059"/>
              <a:stretch>
                <a:fillRect/>
              </a:stretch>
            </p:blipFill>
          </mc:Fallback>
        </mc:AlternateContent>
        <p:spPr>
          <a:xfrm>
            <a:off x="36195000" y="14173200"/>
            <a:ext cx="6096085" cy="3657600"/>
          </a:xfrm>
          <a:prstGeom prst="rect">
            <a:avLst/>
          </a:prstGeom>
        </p:spPr>
      </p:pic>
      <p:sp>
        <p:nvSpPr>
          <p:cNvPr id="55" name="TextBox 54"/>
          <p:cNvSpPr txBox="1"/>
          <p:nvPr/>
        </p:nvSpPr>
        <p:spPr>
          <a:xfrm>
            <a:off x="381000" y="21407735"/>
            <a:ext cx="2819400" cy="461665"/>
          </a:xfrm>
          <a:prstGeom prst="rect">
            <a:avLst/>
          </a:prstGeom>
          <a:noFill/>
        </p:spPr>
        <p:txBody>
          <a:bodyPr wrap="square" rtlCol="0">
            <a:spAutoFit/>
          </a:bodyPr>
          <a:lstStyle/>
          <a:p>
            <a:r>
              <a:rPr lang="en-US" dirty="0" smtClean="0"/>
              <a:t>~1 km scale bands</a:t>
            </a:r>
            <a:endParaRPr lang="en-US" dirty="0"/>
          </a:p>
        </p:txBody>
      </p:sp>
      <p:cxnSp>
        <p:nvCxnSpPr>
          <p:cNvPr id="57" name="Straight Arrow Connector 56"/>
          <p:cNvCxnSpPr/>
          <p:nvPr/>
        </p:nvCxnSpPr>
        <p:spPr bwMode="auto">
          <a:xfrm flipV="1">
            <a:off x="3124200" y="20421600"/>
            <a:ext cx="1447800" cy="1143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9" name="Straight Arrow Connector 58"/>
          <p:cNvCxnSpPr/>
          <p:nvPr/>
        </p:nvCxnSpPr>
        <p:spPr bwMode="auto">
          <a:xfrm>
            <a:off x="3124200" y="21564600"/>
            <a:ext cx="1447800" cy="1295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1" name="TextBox 60"/>
          <p:cNvSpPr txBox="1"/>
          <p:nvPr/>
        </p:nvSpPr>
        <p:spPr>
          <a:xfrm>
            <a:off x="11506200" y="21488400"/>
            <a:ext cx="2819400" cy="461665"/>
          </a:xfrm>
          <a:prstGeom prst="rect">
            <a:avLst/>
          </a:prstGeom>
          <a:noFill/>
        </p:spPr>
        <p:txBody>
          <a:bodyPr wrap="square" rtlCol="0">
            <a:spAutoFit/>
          </a:bodyPr>
          <a:lstStyle/>
          <a:p>
            <a:r>
              <a:rPr lang="en-US" dirty="0" smtClean="0"/>
              <a:t>~1 km scale bands</a:t>
            </a:r>
            <a:endParaRPr lang="en-US" dirty="0"/>
          </a:p>
        </p:txBody>
      </p:sp>
      <p:cxnSp>
        <p:nvCxnSpPr>
          <p:cNvPr id="72" name="Straight Arrow Connector 71"/>
          <p:cNvCxnSpPr/>
          <p:nvPr/>
        </p:nvCxnSpPr>
        <p:spPr bwMode="auto">
          <a:xfrm rot="10800000" flipV="1">
            <a:off x="10439400" y="21793200"/>
            <a:ext cx="12192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5" name="Straight Arrow Connector 74"/>
          <p:cNvCxnSpPr/>
          <p:nvPr/>
        </p:nvCxnSpPr>
        <p:spPr bwMode="auto">
          <a:xfrm rot="16200000" flipV="1">
            <a:off x="10629900" y="20535900"/>
            <a:ext cx="121920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6" name="TextBox 75"/>
          <p:cNvSpPr txBox="1"/>
          <p:nvPr/>
        </p:nvSpPr>
        <p:spPr>
          <a:xfrm>
            <a:off x="10820400" y="26817935"/>
            <a:ext cx="2819400" cy="461665"/>
          </a:xfrm>
          <a:prstGeom prst="rect">
            <a:avLst/>
          </a:prstGeom>
          <a:noFill/>
        </p:spPr>
        <p:txBody>
          <a:bodyPr wrap="square" rtlCol="0">
            <a:spAutoFit/>
          </a:bodyPr>
          <a:lstStyle/>
          <a:p>
            <a:r>
              <a:rPr lang="en-US" dirty="0" smtClean="0"/>
              <a:t>~1 km scale bands</a:t>
            </a:r>
            <a:endParaRPr lang="en-US" dirty="0"/>
          </a:p>
        </p:txBody>
      </p:sp>
      <p:cxnSp>
        <p:nvCxnSpPr>
          <p:cNvPr id="78" name="Straight Arrow Connector 77"/>
          <p:cNvCxnSpPr>
            <a:stCxn id="76" idx="1"/>
          </p:cNvCxnSpPr>
          <p:nvPr/>
        </p:nvCxnSpPr>
        <p:spPr bwMode="auto">
          <a:xfrm rot="10800000">
            <a:off x="9067800" y="25984200"/>
            <a:ext cx="1752600" cy="10645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0" name="Straight Arrow Connector 79"/>
          <p:cNvCxnSpPr>
            <a:stCxn id="76" idx="1"/>
          </p:cNvCxnSpPr>
          <p:nvPr/>
        </p:nvCxnSpPr>
        <p:spPr bwMode="auto">
          <a:xfrm rot="10800000" flipV="1">
            <a:off x="8991600" y="27048768"/>
            <a:ext cx="1828800" cy="12214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106" name="Group 105"/>
          <p:cNvGrpSpPr/>
          <p:nvPr/>
        </p:nvGrpSpPr>
        <p:grpSpPr>
          <a:xfrm>
            <a:off x="30784800" y="14173200"/>
            <a:ext cx="3657600" cy="3657600"/>
            <a:chOff x="30784800" y="14173200"/>
            <a:chExt cx="3657600" cy="3657600"/>
          </a:xfrm>
        </p:grpSpPr>
        <p:pic>
          <p:nvPicPr>
            <p:cNvPr id="64" name="Picture 63" descr="20100924.0745.goes13.x.ir1km_bw.15LMATTHEW.40kts-1005mb-141N-791W.100pc.jpg"/>
            <p:cNvPicPr>
              <a:picLocks noChangeAspect="1"/>
            </p:cNvPicPr>
            <p:nvPr/>
          </p:nvPicPr>
          <p:blipFill>
            <a:blip r:embed="rId41"/>
            <a:stretch>
              <a:fillRect/>
            </a:stretch>
          </p:blipFill>
          <p:spPr>
            <a:xfrm>
              <a:off x="30784800" y="14173200"/>
              <a:ext cx="3657600" cy="3657600"/>
            </a:xfrm>
            <a:prstGeom prst="rect">
              <a:avLst/>
            </a:prstGeom>
          </p:spPr>
        </p:pic>
        <p:sp>
          <p:nvSpPr>
            <p:cNvPr id="82" name="TextBox 81"/>
            <p:cNvSpPr txBox="1"/>
            <p:nvPr/>
          </p:nvSpPr>
          <p:spPr>
            <a:xfrm>
              <a:off x="31775400" y="15697200"/>
              <a:ext cx="914400" cy="762000"/>
            </a:xfrm>
            <a:prstGeom prst="rect">
              <a:avLst/>
            </a:prstGeom>
            <a:noFill/>
            <a:ln w="25400">
              <a:solidFill>
                <a:schemeClr val="tx1"/>
              </a:solidFill>
            </a:ln>
          </p:spPr>
          <p:txBody>
            <a:bodyPr wrap="square" rtlCol="0">
              <a:spAutoFit/>
            </a:bodyPr>
            <a:lstStyle/>
            <a:p>
              <a:endParaRPr lang="en-US" dirty="0"/>
            </a:p>
          </p:txBody>
        </p:sp>
        <p:cxnSp>
          <p:nvCxnSpPr>
            <p:cNvPr id="74" name="Straight Connector 73"/>
            <p:cNvCxnSpPr/>
            <p:nvPr/>
          </p:nvCxnSpPr>
          <p:spPr bwMode="auto">
            <a:xfrm rot="5400000">
              <a:off x="32271494" y="16039306"/>
              <a:ext cx="533400"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cxnSp>
        <p:nvCxnSpPr>
          <p:cNvPr id="91" name="Straight Arrow Connector 90"/>
          <p:cNvCxnSpPr/>
          <p:nvPr/>
        </p:nvCxnSpPr>
        <p:spPr bwMode="auto">
          <a:xfrm>
            <a:off x="32689800" y="15697200"/>
            <a:ext cx="36576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9" name="Straight Arrow Connector 98"/>
          <p:cNvCxnSpPr/>
          <p:nvPr/>
        </p:nvCxnSpPr>
        <p:spPr bwMode="auto">
          <a:xfrm>
            <a:off x="32689800" y="16459200"/>
            <a:ext cx="5562600" cy="1066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5" name="Straight Arrow Connector 104"/>
          <p:cNvCxnSpPr/>
          <p:nvPr/>
        </p:nvCxnSpPr>
        <p:spPr bwMode="auto">
          <a:xfrm rot="5400000">
            <a:off x="30365700" y="17030700"/>
            <a:ext cx="3124200" cy="1219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1" name="TextBox 110"/>
          <p:cNvSpPr txBox="1"/>
          <p:nvPr/>
        </p:nvSpPr>
        <p:spPr>
          <a:xfrm>
            <a:off x="35356800" y="19426535"/>
            <a:ext cx="2362200" cy="461665"/>
          </a:xfrm>
          <a:prstGeom prst="rect">
            <a:avLst/>
          </a:prstGeom>
          <a:noFill/>
        </p:spPr>
        <p:txBody>
          <a:bodyPr wrap="square" rtlCol="0">
            <a:spAutoFit/>
          </a:bodyPr>
          <a:lstStyle/>
          <a:p>
            <a:r>
              <a:rPr lang="en-US" dirty="0" smtClean="0"/>
              <a:t>ZOOM</a:t>
            </a:r>
            <a:endParaRPr lang="en-US" dirty="0"/>
          </a:p>
        </p:txBody>
      </p:sp>
      <p:sp>
        <p:nvSpPr>
          <p:cNvPr id="113" name="Text Box 181"/>
          <p:cNvSpPr txBox="1">
            <a:spLocks noChangeArrowheads="1"/>
          </p:cNvSpPr>
          <p:nvPr/>
        </p:nvSpPr>
        <p:spPr bwMode="auto">
          <a:xfrm>
            <a:off x="30099000" y="22402800"/>
            <a:ext cx="12725400" cy="769441"/>
          </a:xfrm>
          <a:prstGeom prst="rect">
            <a:avLst/>
          </a:prstGeom>
          <a:noFill/>
          <a:ln w="9525">
            <a:noFill/>
            <a:miter lim="800000"/>
            <a:headEnd/>
            <a:tailEnd/>
          </a:ln>
        </p:spPr>
        <p:txBody>
          <a:bodyPr wrap="square">
            <a:prstTxWarp prst="textNoShape">
              <a:avLst/>
            </a:prstTxWarp>
            <a:spAutoFit/>
          </a:bodyPr>
          <a:lstStyle/>
          <a:p>
            <a:pPr algn="just">
              <a:spcBef>
                <a:spcPct val="50000"/>
              </a:spcBef>
            </a:pPr>
            <a:r>
              <a:rPr lang="en-US" sz="2200" i="1" u="sng" dirty="0" smtClean="0">
                <a:latin typeface="Georgia" charset="0"/>
              </a:rPr>
              <a:t>Above:</a:t>
            </a:r>
            <a:r>
              <a:rPr lang="en-US" sz="2200" i="1" dirty="0" smtClean="0">
                <a:latin typeface="Georgia" charset="0"/>
              </a:rPr>
              <a:t> </a:t>
            </a:r>
            <a:r>
              <a:rPr lang="en-US" sz="2200" i="1" dirty="0" smtClean="0">
                <a:latin typeface="Georgia" charset="0"/>
              </a:rPr>
              <a:t> </a:t>
            </a:r>
            <a:r>
              <a:rPr lang="en-US" sz="2200" i="1" dirty="0" smtClean="0">
                <a:latin typeface="Georgia" charset="0"/>
              </a:rPr>
              <a:t>Three-dimensional images of tropical storm Matthew from HIWRAP for the 230 uncalibrated reflectivity isosurface</a:t>
            </a:r>
            <a:r>
              <a:rPr lang="en-US" sz="2200" i="1" dirty="0" smtClean="0">
                <a:latin typeface="Georgia" charset="0"/>
              </a:rPr>
              <a:t>.  Data collected on September 24, 2011 near 0600 UTC.</a:t>
            </a:r>
            <a:endParaRPr lang="en-US" sz="2200" i="1" u="sng" dirty="0">
              <a:latin typeface="Georgia"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5162</TotalTime>
  <Words>1215</Words>
  <Application>Microsoft Macintosh PowerPoint</Application>
  <PresentationFormat>Custom</PresentationFormat>
  <Paragraphs>50</Paragraphs>
  <Slides>1</Slides>
  <Notes>1</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Blank Presentation</vt:lpstr>
      <vt:lpstr>Equation</vt:lpstr>
      <vt:lpstr>Slide 1</vt:lpstr>
    </vt:vector>
  </TitlesOfParts>
  <Company>FSU COAPS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FSU COAPS</dc:creator>
  <cp:keywords/>
  <cp:lastModifiedBy>Steve Guimond</cp:lastModifiedBy>
  <cp:revision>291</cp:revision>
  <cp:lastPrinted>2005-04-25T18:11:19Z</cp:lastPrinted>
  <dcterms:created xsi:type="dcterms:W3CDTF">2011-06-03T18:55:59Z</dcterms:created>
  <dcterms:modified xsi:type="dcterms:W3CDTF">2011-06-03T20:00:23Z</dcterms:modified>
</cp:coreProperties>
</file>