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6" r:id="rId3"/>
    <p:sldId id="257" r:id="rId4"/>
    <p:sldId id="258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5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8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E02A93-AC79-4413-B657-30884B021F7E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A9EB9-AFB3-43E0-A233-FD5CBE945F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55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110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5705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5014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263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419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5843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891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6272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1554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146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99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930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368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332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769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0554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5520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A9EB9-AFB3-43E0-A233-FD5CBE945FC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579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29F51-7A1C-4FE4-BC36-B67144B59D26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4D72-701F-4373-A2BD-D1018D83E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089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29F51-7A1C-4FE4-BC36-B67144B59D26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4D72-701F-4373-A2BD-D1018D83E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313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29F51-7A1C-4FE4-BC36-B67144B59D26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4D72-701F-4373-A2BD-D1018D83E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438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29F51-7A1C-4FE4-BC36-B67144B59D26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4D72-701F-4373-A2BD-D1018D83E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56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29F51-7A1C-4FE4-BC36-B67144B59D26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4D72-701F-4373-A2BD-D1018D83E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629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29F51-7A1C-4FE4-BC36-B67144B59D26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4D72-701F-4373-A2BD-D1018D83E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452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29F51-7A1C-4FE4-BC36-B67144B59D26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4D72-701F-4373-A2BD-D1018D83E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198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29F51-7A1C-4FE4-BC36-B67144B59D26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4D72-701F-4373-A2BD-D1018D83E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137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29F51-7A1C-4FE4-BC36-B67144B59D26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4D72-701F-4373-A2BD-D1018D83E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429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29F51-7A1C-4FE4-BC36-B67144B59D26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4D72-701F-4373-A2BD-D1018D83E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815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29F51-7A1C-4FE4-BC36-B67144B59D26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64D72-701F-4373-A2BD-D1018D83E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806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29F51-7A1C-4FE4-BC36-B67144B59D26}" type="datetimeFigureOut">
              <a:rPr lang="en-US" smtClean="0"/>
              <a:t>9/14/2016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64D72-701F-4373-A2BD-D1018D83E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81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Some Features of Deep Circulation in the Western Gulf of Mexico</a:t>
            </a:r>
            <a:endParaRPr lang="en-US" dirty="0"/>
          </a:p>
        </p:txBody>
      </p:sp>
      <p:pic>
        <p:nvPicPr>
          <p:cNvPr id="1026" name="Picture 2" descr="all float tracks" title="all float track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3" t="6543" r="6353" b="6543"/>
          <a:stretch/>
        </p:blipFill>
        <p:spPr bwMode="auto">
          <a:xfrm>
            <a:off x="1676400" y="1524000"/>
            <a:ext cx="5638800" cy="421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0600" y="5943600"/>
            <a:ext cx="733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Amy Bower, Heather </a:t>
            </a:r>
            <a:r>
              <a:rPr lang="en-US" dirty="0" smtClean="0"/>
              <a:t>Furey</a:t>
            </a:r>
            <a:r>
              <a:rPr lang="en-US" dirty="0" smtClean="0"/>
              <a:t>, Peter Hamilton, Paula Perez-Brunius, Bob </a:t>
            </a:r>
            <a:r>
              <a:rPr lang="en-US" dirty="0" err="1" smtClean="0"/>
              <a:t>Leben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86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Temperature at 1490 m versus Depth of 6 </a:t>
            </a:r>
            <a:r>
              <a:rPr lang="en-US" dirty="0" err="1" smtClean="0"/>
              <a:t>deg</a:t>
            </a:r>
            <a:r>
              <a:rPr lang="en-US" dirty="0" smtClean="0"/>
              <a:t> Isotherm from profiling floats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828800"/>
            <a:ext cx="5113020" cy="371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18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Model of Eddy over Slope</a:t>
            </a:r>
            <a:endParaRPr lang="en-US" dirty="0"/>
          </a:p>
        </p:txBody>
      </p:sp>
      <p:pic>
        <p:nvPicPr>
          <p:cNvPr id="3" name="Picture 2" descr="upper left: schematic cross secion of eddy on slope;&#10;upper right: plan view of eddy on slope;&#10;lower left: layer thickness H in red over bottom slope in green;&#10;bottm right: eddy over lower layer H" title="upper left: schematic cross secion of eddy on slope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090" y="1371600"/>
            <a:ext cx="5893308" cy="5119116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2590800" y="2057400"/>
            <a:ext cx="0" cy="1371600"/>
          </a:xfrm>
          <a:prstGeom prst="straightConnector1">
            <a:avLst/>
          </a:prstGeom>
          <a:ln w="38100">
            <a:solidFill>
              <a:srgbClr val="FF000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571307" y="2586519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H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475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Old LCR passes over Mooring</a:t>
            </a:r>
            <a:endParaRPr lang="en-US" dirty="0"/>
          </a:p>
        </p:txBody>
      </p:sp>
      <p:pic>
        <p:nvPicPr>
          <p:cNvPr id="3" name="Picture 2" descr="rossby number with eddy Cameron marked with 'A' near mooring" title="rossby number with eddy Cameron marked with 'A' near moori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36" t="33984" b="33008"/>
          <a:stretch/>
        </p:blipFill>
        <p:spPr>
          <a:xfrm>
            <a:off x="724334" y="2057400"/>
            <a:ext cx="4239491" cy="2238804"/>
          </a:xfrm>
          <a:prstGeom prst="rect">
            <a:avLst/>
          </a:prstGeom>
        </p:spPr>
      </p:pic>
      <p:pic>
        <p:nvPicPr>
          <p:cNvPr id="4" name="Picture 3" descr="cross section of temperature at mooring during eddy encounter;&#10;isothermal displacements are about 150 meters." title="cross section of temperature at mooring during eddy encounter;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012"/>
          <a:stretch/>
        </p:blipFill>
        <p:spPr>
          <a:xfrm>
            <a:off x="4984607" y="2047324"/>
            <a:ext cx="3016393" cy="26814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00" y="48006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Courtesy </a:t>
            </a:r>
            <a:r>
              <a:rPr lang="en-US" dirty="0" smtClean="0"/>
              <a:t>of Enrique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28800" y="4382869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Isotherms displaced vertically ~150 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1314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Glider Section across Loop Current</a:t>
            </a:r>
            <a:endParaRPr lang="en-US" dirty="0"/>
          </a:p>
        </p:txBody>
      </p:sp>
      <p:grpSp>
        <p:nvGrpSpPr>
          <p:cNvPr id="3" name="Group 2" descr="top panel: aviso and glider track;&#10;second panel: temp cross section, isotherms deepen by 250 meters;&#10;thrird panel: salinity crosss section;&#10;bottom: velocity cross section."/>
          <p:cNvGrpSpPr/>
          <p:nvPr/>
        </p:nvGrpSpPr>
        <p:grpSpPr>
          <a:xfrm>
            <a:off x="914401" y="1135085"/>
            <a:ext cx="3657599" cy="5265715"/>
            <a:chOff x="914401" y="1135085"/>
            <a:chExt cx="3657599" cy="526571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89" t="7204" r="51310" b="45904"/>
            <a:stretch/>
          </p:blipFill>
          <p:spPr bwMode="auto">
            <a:xfrm>
              <a:off x="914401" y="1135085"/>
              <a:ext cx="2880440" cy="52657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898" t="17367" r="13952" b="45904"/>
            <a:stretch/>
          </p:blipFill>
          <p:spPr bwMode="auto">
            <a:xfrm>
              <a:off x="3801399" y="2261200"/>
              <a:ext cx="770601" cy="41243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7086600" y="58674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Todd et al., 2015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25908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Isotherms displaced vertically ~250 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091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219200"/>
            <a:ext cx="4647783" cy="5229471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Lower Layer Response to Jumbo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010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371600"/>
            <a:ext cx="5048250" cy="3949891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Along-track </a:t>
            </a:r>
            <a:r>
              <a:rPr lang="en-US" dirty="0" smtClean="0"/>
              <a:t>Properties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99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143000"/>
            <a:ext cx="4114800" cy="5292344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Lower Layer response to LCR Kraken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8077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219200"/>
            <a:ext cx="4191000" cy="5390350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Kraken, continued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945989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Along-track Properties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752600"/>
            <a:ext cx="4674108" cy="364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584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Gridding for Quasi—Eulerian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4525963"/>
          </a:xfrm>
        </p:spPr>
        <p:txBody>
          <a:bodyPr/>
          <a:lstStyle/>
          <a:p>
            <a:r>
              <a:rPr lang="en-US" dirty="0" smtClean="0"/>
              <a:t>1500-m and 2500-m data combined</a:t>
            </a:r>
          </a:p>
          <a:p>
            <a:r>
              <a:rPr lang="en-US" dirty="0" smtClean="0"/>
              <a:t>Binned in 0.25 x 0.25-degree geographic areas</a:t>
            </a:r>
          </a:p>
          <a:p>
            <a:r>
              <a:rPr lang="en-US" dirty="0" smtClean="0"/>
              <a:t>Bins overlapped by 50%</a:t>
            </a:r>
          </a:p>
          <a:p>
            <a:r>
              <a:rPr lang="en-US" dirty="0" smtClean="0"/>
              <a:t>Integral </a:t>
            </a:r>
            <a:r>
              <a:rPr lang="en-US" dirty="0" smtClean="0"/>
              <a:t>Time Scale </a:t>
            </a:r>
            <a:r>
              <a:rPr lang="en-US" dirty="0" smtClean="0"/>
              <a:t>(ITS) taken as 5 days</a:t>
            </a:r>
          </a:p>
          <a:p>
            <a:r>
              <a:rPr lang="en-US" dirty="0" smtClean="0"/>
              <a:t>DOF =  number of unique days/ITS	</a:t>
            </a:r>
          </a:p>
          <a:p>
            <a:r>
              <a:rPr lang="en-US" dirty="0" smtClean="0"/>
              <a:t>Only consider bins with  more than 5 DOFs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976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Data Distribution and Degrees of Freedom</a:t>
            </a:r>
            <a:endParaRPr lang="en-US" sz="3600" dirty="0"/>
          </a:p>
        </p:txBody>
      </p:sp>
      <p:pic>
        <p:nvPicPr>
          <p:cNvPr id="3" name="Picture 2" descr="number of observations and degrees of freedom" title="number of observations and degrees of freedom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783216"/>
            <a:ext cx="8692178" cy="329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05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Mean Velocity </a:t>
            </a:r>
            <a:endParaRPr lang="en-US" dirty="0"/>
          </a:p>
        </p:txBody>
      </p:sp>
      <p:pic>
        <p:nvPicPr>
          <p:cNvPr id="3" name="Picture 2" descr="mean velocity vectors" title="mean velocity vector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95400"/>
            <a:ext cx="5588000" cy="4191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62600" y="1828800"/>
            <a:ext cx="3200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Black (red) vectors indicate (not) statistically significant at 95% level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Cyclonic boundary current around western basin (variable strength)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Closed cyclonic sub-basin-scale gyre over deepest part of western basin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Highest mean velocities over </a:t>
            </a:r>
            <a:r>
              <a:rPr lang="en-US" dirty="0" smtClean="0"/>
              <a:t>Sigsbee Escarpment, Campeche </a:t>
            </a:r>
            <a:r>
              <a:rPr lang="en-US" dirty="0"/>
              <a:t>Escarpment and </a:t>
            </a:r>
            <a:r>
              <a:rPr lang="en-US" dirty="0" smtClean="0"/>
              <a:t>in interior gyre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25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Eddy Kinetic Energy</a:t>
            </a:r>
            <a:endParaRPr lang="en-US" dirty="0"/>
          </a:p>
        </p:txBody>
      </p:sp>
      <p:pic>
        <p:nvPicPr>
          <p:cNvPr id="4" name="Picture 3" descr="eddy kinetic energy" title="eddy kinetic energy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" t="6189" b="4913"/>
          <a:stretch/>
        </p:blipFill>
        <p:spPr>
          <a:xfrm>
            <a:off x="457200" y="1444823"/>
            <a:ext cx="5603645" cy="3962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62600" y="5178623"/>
            <a:ext cx="76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cm2/s2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5943600" y="1383268"/>
            <a:ext cx="3200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Highest EKE in eastern basin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Lowest EKE over western and northern boundaries of Campeche Bank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Local maxima northeast of Campeche Bank (eddy formation region-shown later) and in northwestern corner of gulf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25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Evidence of Continuous Boundary Current</a:t>
            </a:r>
            <a:endParaRPr lang="en-US" dirty="0"/>
          </a:p>
        </p:txBody>
      </p:sp>
      <p:pic>
        <p:nvPicPr>
          <p:cNvPr id="3" name="Picture 2" descr="rfs 1081, north and western boundary" title="rfs 1081, north and western boundary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4" t="7191" r="6151" b="12086"/>
          <a:stretch/>
        </p:blipFill>
        <p:spPr>
          <a:xfrm>
            <a:off x="2955972" y="1568988"/>
            <a:ext cx="3053635" cy="2437915"/>
          </a:xfrm>
          <a:prstGeom prst="rect">
            <a:avLst/>
          </a:prstGeom>
        </p:spPr>
      </p:pic>
      <p:pic>
        <p:nvPicPr>
          <p:cNvPr id="4" name="Picture 3" descr="along northern boundary" title="along northern boundary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9" t="2941" r="9019" b="7658"/>
          <a:stretch/>
        </p:blipFill>
        <p:spPr>
          <a:xfrm>
            <a:off x="115264" y="1615032"/>
            <a:ext cx="2697721" cy="2448700"/>
          </a:xfrm>
          <a:prstGeom prst="rect">
            <a:avLst/>
          </a:prstGeom>
        </p:spPr>
      </p:pic>
      <p:pic>
        <p:nvPicPr>
          <p:cNvPr id="5" name="Picture 4" descr="western boundary and bay of bampeche region" title="western boundary and bay of bampeche region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9" t="25788" r="15057" b="25671"/>
          <a:stretch/>
        </p:blipFill>
        <p:spPr>
          <a:xfrm>
            <a:off x="6047392" y="1653479"/>
            <a:ext cx="2596468" cy="2353424"/>
          </a:xfrm>
          <a:prstGeom prst="rect">
            <a:avLst/>
          </a:prstGeom>
        </p:spPr>
      </p:pic>
      <p:pic>
        <p:nvPicPr>
          <p:cNvPr id="6" name="Picture 5" descr="bay of campeche to west corner of campeche bank" title="bay of campeche to west corner of campeche bank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7" t="25699" r="14956" b="25023"/>
          <a:stretch/>
        </p:blipFill>
        <p:spPr>
          <a:xfrm>
            <a:off x="2026476" y="4063732"/>
            <a:ext cx="2649631" cy="2413268"/>
          </a:xfrm>
          <a:prstGeom prst="rect">
            <a:avLst/>
          </a:prstGeom>
        </p:spPr>
      </p:pic>
      <p:pic>
        <p:nvPicPr>
          <p:cNvPr id="7" name="Picture 6" descr="west to east campeche bank" title="west to east campeche bank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9" t="25944" r="14961" b="25792"/>
          <a:stretch/>
        </p:blipFill>
        <p:spPr>
          <a:xfrm>
            <a:off x="4676107" y="4070659"/>
            <a:ext cx="2667000" cy="2374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76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Persistence of Boundary Current</a:t>
            </a:r>
            <a:endParaRPr lang="en-US" dirty="0"/>
          </a:p>
        </p:txBody>
      </p:sp>
      <p:pic>
        <p:nvPicPr>
          <p:cNvPr id="3" name="Picture 2" descr="time series of along isobath current for three regions, map on right" title="time series of along isobath current for three regions, map on right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6" t="20496" r="13779" b="50083"/>
          <a:stretch/>
        </p:blipFill>
        <p:spPr>
          <a:xfrm>
            <a:off x="838200" y="1828800"/>
            <a:ext cx="7342597" cy="3657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400" y="1524000"/>
            <a:ext cx="64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fraction of observations with positive (cyclonic) </a:t>
            </a:r>
          </a:p>
          <a:p>
            <a:pPr algn="ctr"/>
            <a:r>
              <a:rPr lang="en-US" dirty="0" smtClean="0"/>
              <a:t>along-</a:t>
            </a:r>
            <a:r>
              <a:rPr lang="en-US" dirty="0" err="1" smtClean="0"/>
              <a:t>isobath</a:t>
            </a:r>
            <a:r>
              <a:rPr lang="en-US" dirty="0" smtClean="0"/>
              <a:t> </a:t>
            </a:r>
            <a:r>
              <a:rPr lang="en-US" dirty="0" smtClean="0"/>
              <a:t>velocity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75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393045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Deep Layer Response to LCR Icarus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23635"/>
            <a:ext cx="4792752" cy="54057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10200" y="1371600"/>
            <a:ext cx="3048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10-day float track segments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Color indicates float temperature (normalized anomaly from the mean, range 1.5 to -1.5)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Thick black contour is 17 cm SSH contour from CCAR product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Bathymetry (green) every 250 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2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dirty="0"/>
              <a:t>Along-track Properties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408" y="1506892"/>
            <a:ext cx="4353792" cy="33994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524000"/>
            <a:ext cx="4331882" cy="338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10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308</Words>
  <Application>Microsoft Office PowerPoint</Application>
  <PresentationFormat>On-screen Show (4:3)</PresentationFormat>
  <Paragraphs>62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Some Features of Deep Circulation in the Western Gulf of Mexico</vt:lpstr>
      <vt:lpstr>Gridding for Quasi—Eulerian Statistics</vt:lpstr>
      <vt:lpstr>Data Distribution and Degrees of Freedom</vt:lpstr>
      <vt:lpstr>Mean Velocity </vt:lpstr>
      <vt:lpstr>Eddy Kinetic Energy</vt:lpstr>
      <vt:lpstr>Evidence of Continuous Boundary Current</vt:lpstr>
      <vt:lpstr>Persistence of Boundary Current</vt:lpstr>
      <vt:lpstr>Deep Layer Response to LCR Icarus</vt:lpstr>
      <vt:lpstr> Along-track Properties</vt:lpstr>
      <vt:lpstr>Temperature at 1490 m versus Depth of 6 deg Isotherm from profiling floats</vt:lpstr>
      <vt:lpstr>Simple Model of Eddy over Slope</vt:lpstr>
      <vt:lpstr>Old LCR passes over Mooring</vt:lpstr>
      <vt:lpstr>Glider Section across Loop Current</vt:lpstr>
      <vt:lpstr>Lower Layer Response to Jumbo</vt:lpstr>
      <vt:lpstr>Along-track Properties</vt:lpstr>
      <vt:lpstr>Lower Layer response to LCR Kraken</vt:lpstr>
      <vt:lpstr>Kraken, continued</vt:lpstr>
      <vt:lpstr>Along-track Properties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Heather</dc:creator>
  <cp:lastModifiedBy>Heather</cp:lastModifiedBy>
  <cp:revision>38</cp:revision>
  <dcterms:created xsi:type="dcterms:W3CDTF">2016-09-09T19:50:54Z</dcterms:created>
  <dcterms:modified xsi:type="dcterms:W3CDTF">2016-09-14T14:23:59Z</dcterms:modified>
</cp:coreProperties>
</file>