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1027"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5F6B9C7-C2DF-4C51-AAB5-27ABE419AAD4}" type="datetimeFigureOut">
              <a:rPr lang="en-US" smtClean="0"/>
              <a:t>9/13/2016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421F06-9217-4FFA-995B-1ED4D71DE422}" type="slidenum">
              <a:rPr lang="en-US" smtClean="0"/>
              <a:t>‹#›</a:t>
            </a:fld>
            <a:endParaRPr lang="en-US"/>
          </a:p>
        </p:txBody>
      </p:sp>
    </p:spTree>
    <p:extLst>
      <p:ext uri="{BB962C8B-B14F-4D97-AF65-F5344CB8AC3E}">
        <p14:creationId xmlns:p14="http://schemas.microsoft.com/office/powerpoint/2010/main" val="7563472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5F6B9C7-C2DF-4C51-AAB5-27ABE419AAD4}" type="datetimeFigureOut">
              <a:rPr lang="en-US" smtClean="0"/>
              <a:t>9/13/2016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421F06-9217-4FFA-995B-1ED4D71DE422}" type="slidenum">
              <a:rPr lang="en-US" smtClean="0"/>
              <a:t>‹#›</a:t>
            </a:fld>
            <a:endParaRPr lang="en-US"/>
          </a:p>
        </p:txBody>
      </p:sp>
    </p:spTree>
    <p:extLst>
      <p:ext uri="{BB962C8B-B14F-4D97-AF65-F5344CB8AC3E}">
        <p14:creationId xmlns:p14="http://schemas.microsoft.com/office/powerpoint/2010/main" val="2431947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5F6B9C7-C2DF-4C51-AAB5-27ABE419AAD4}" type="datetimeFigureOut">
              <a:rPr lang="en-US" smtClean="0"/>
              <a:t>9/13/2016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421F06-9217-4FFA-995B-1ED4D71DE422}" type="slidenum">
              <a:rPr lang="en-US" smtClean="0"/>
              <a:t>‹#›</a:t>
            </a:fld>
            <a:endParaRPr lang="en-US"/>
          </a:p>
        </p:txBody>
      </p:sp>
    </p:spTree>
    <p:extLst>
      <p:ext uri="{BB962C8B-B14F-4D97-AF65-F5344CB8AC3E}">
        <p14:creationId xmlns:p14="http://schemas.microsoft.com/office/powerpoint/2010/main" val="4159514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5F6B9C7-C2DF-4C51-AAB5-27ABE419AAD4}" type="datetimeFigureOut">
              <a:rPr lang="en-US" smtClean="0"/>
              <a:t>9/13/2016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421F06-9217-4FFA-995B-1ED4D71DE422}" type="slidenum">
              <a:rPr lang="en-US" smtClean="0"/>
              <a:t>‹#›</a:t>
            </a:fld>
            <a:endParaRPr lang="en-US"/>
          </a:p>
        </p:txBody>
      </p:sp>
    </p:spTree>
    <p:extLst>
      <p:ext uri="{BB962C8B-B14F-4D97-AF65-F5344CB8AC3E}">
        <p14:creationId xmlns:p14="http://schemas.microsoft.com/office/powerpoint/2010/main" val="584442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5F6B9C7-C2DF-4C51-AAB5-27ABE419AAD4}" type="datetimeFigureOut">
              <a:rPr lang="en-US" smtClean="0"/>
              <a:t>9/13/2016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421F06-9217-4FFA-995B-1ED4D71DE422}" type="slidenum">
              <a:rPr lang="en-US" smtClean="0"/>
              <a:t>‹#›</a:t>
            </a:fld>
            <a:endParaRPr lang="en-US"/>
          </a:p>
        </p:txBody>
      </p:sp>
    </p:spTree>
    <p:extLst>
      <p:ext uri="{BB962C8B-B14F-4D97-AF65-F5344CB8AC3E}">
        <p14:creationId xmlns:p14="http://schemas.microsoft.com/office/powerpoint/2010/main" val="426055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5F6B9C7-C2DF-4C51-AAB5-27ABE419AAD4}" type="datetimeFigureOut">
              <a:rPr lang="en-US" smtClean="0"/>
              <a:t>9/13/2016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421F06-9217-4FFA-995B-1ED4D71DE422}" type="slidenum">
              <a:rPr lang="en-US" smtClean="0"/>
              <a:t>‹#›</a:t>
            </a:fld>
            <a:endParaRPr lang="en-US"/>
          </a:p>
        </p:txBody>
      </p:sp>
    </p:spTree>
    <p:extLst>
      <p:ext uri="{BB962C8B-B14F-4D97-AF65-F5344CB8AC3E}">
        <p14:creationId xmlns:p14="http://schemas.microsoft.com/office/powerpoint/2010/main" val="3915643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5F6B9C7-C2DF-4C51-AAB5-27ABE419AAD4}" type="datetimeFigureOut">
              <a:rPr lang="en-US" smtClean="0"/>
              <a:t>9/13/2016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421F06-9217-4FFA-995B-1ED4D71DE422}" type="slidenum">
              <a:rPr lang="en-US" smtClean="0"/>
              <a:t>‹#›</a:t>
            </a:fld>
            <a:endParaRPr lang="en-US"/>
          </a:p>
        </p:txBody>
      </p:sp>
    </p:spTree>
    <p:extLst>
      <p:ext uri="{BB962C8B-B14F-4D97-AF65-F5344CB8AC3E}">
        <p14:creationId xmlns:p14="http://schemas.microsoft.com/office/powerpoint/2010/main" val="3978930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5F6B9C7-C2DF-4C51-AAB5-27ABE419AAD4}" type="datetimeFigureOut">
              <a:rPr lang="en-US" smtClean="0"/>
              <a:t>9/13/2016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421F06-9217-4FFA-995B-1ED4D71DE422}" type="slidenum">
              <a:rPr lang="en-US" smtClean="0"/>
              <a:t>‹#›</a:t>
            </a:fld>
            <a:endParaRPr lang="en-US"/>
          </a:p>
        </p:txBody>
      </p:sp>
    </p:spTree>
    <p:extLst>
      <p:ext uri="{BB962C8B-B14F-4D97-AF65-F5344CB8AC3E}">
        <p14:creationId xmlns:p14="http://schemas.microsoft.com/office/powerpoint/2010/main" val="4201364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F6B9C7-C2DF-4C51-AAB5-27ABE419AAD4}" type="datetimeFigureOut">
              <a:rPr lang="en-US" smtClean="0"/>
              <a:t>9/13/2016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4421F06-9217-4FFA-995B-1ED4D71DE422}" type="slidenum">
              <a:rPr lang="en-US" smtClean="0"/>
              <a:t>‹#›</a:t>
            </a:fld>
            <a:endParaRPr lang="en-US"/>
          </a:p>
        </p:txBody>
      </p:sp>
    </p:spTree>
    <p:extLst>
      <p:ext uri="{BB962C8B-B14F-4D97-AF65-F5344CB8AC3E}">
        <p14:creationId xmlns:p14="http://schemas.microsoft.com/office/powerpoint/2010/main" val="3650908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5F6B9C7-C2DF-4C51-AAB5-27ABE419AAD4}" type="datetimeFigureOut">
              <a:rPr lang="en-US" smtClean="0"/>
              <a:t>9/13/2016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421F06-9217-4FFA-995B-1ED4D71DE422}" type="slidenum">
              <a:rPr lang="en-US" smtClean="0"/>
              <a:t>‹#›</a:t>
            </a:fld>
            <a:endParaRPr lang="en-US"/>
          </a:p>
        </p:txBody>
      </p:sp>
    </p:spTree>
    <p:extLst>
      <p:ext uri="{BB962C8B-B14F-4D97-AF65-F5344CB8AC3E}">
        <p14:creationId xmlns:p14="http://schemas.microsoft.com/office/powerpoint/2010/main" val="665137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5F6B9C7-C2DF-4C51-AAB5-27ABE419AAD4}" type="datetimeFigureOut">
              <a:rPr lang="en-US" smtClean="0"/>
              <a:t>9/13/2016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421F06-9217-4FFA-995B-1ED4D71DE422}" type="slidenum">
              <a:rPr lang="en-US" smtClean="0"/>
              <a:t>‹#›</a:t>
            </a:fld>
            <a:endParaRPr lang="en-US"/>
          </a:p>
        </p:txBody>
      </p:sp>
    </p:spTree>
    <p:extLst>
      <p:ext uri="{BB962C8B-B14F-4D97-AF65-F5344CB8AC3E}">
        <p14:creationId xmlns:p14="http://schemas.microsoft.com/office/powerpoint/2010/main" val="1229752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F6B9C7-C2DF-4C51-AAB5-27ABE419AAD4}" type="datetimeFigureOut">
              <a:rPr lang="en-US" smtClean="0"/>
              <a:t>9/13/2016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421F06-9217-4FFA-995B-1ED4D71DE422}" type="slidenum">
              <a:rPr lang="en-US" smtClean="0"/>
              <a:t>‹#›</a:t>
            </a:fld>
            <a:endParaRPr lang="en-US"/>
          </a:p>
        </p:txBody>
      </p:sp>
    </p:spTree>
    <p:extLst>
      <p:ext uri="{BB962C8B-B14F-4D97-AF65-F5344CB8AC3E}">
        <p14:creationId xmlns:p14="http://schemas.microsoft.com/office/powerpoint/2010/main" val="11471923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2700" b="1" dirty="0"/>
              <a:t>Synthesis of Historical Observations using Novel Model Approaches to Improve Understanding and Predictability of Deep Gulf of Mexico Circulation </a:t>
            </a:r>
            <a:endParaRPr lang="en-US" sz="2700" dirty="0"/>
          </a:p>
        </p:txBody>
      </p:sp>
      <p:sp>
        <p:nvSpPr>
          <p:cNvPr id="3" name="Subtitle 2"/>
          <p:cNvSpPr>
            <a:spLocks noGrp="1"/>
          </p:cNvSpPr>
          <p:nvPr>
            <p:ph type="subTitle" idx="1"/>
          </p:nvPr>
        </p:nvSpPr>
        <p:spPr>
          <a:xfrm>
            <a:off x="1143000" y="4046057"/>
            <a:ext cx="6858000" cy="1241822"/>
          </a:xfrm>
        </p:spPr>
        <p:txBody>
          <a:bodyPr>
            <a:normAutofit lnSpcReduction="10000"/>
          </a:bodyPr>
          <a:lstStyle/>
          <a:p>
            <a:r>
              <a:rPr lang="en-US" sz="2400" dirty="0"/>
              <a:t>Year 1 Workshop</a:t>
            </a:r>
          </a:p>
          <a:p>
            <a:endParaRPr lang="en-US" dirty="0"/>
          </a:p>
          <a:p>
            <a:r>
              <a:rPr lang="en-US" dirty="0" smtClean="0"/>
              <a:t>Project Overview</a:t>
            </a:r>
            <a:endParaRPr lang="en-US" dirty="0"/>
          </a:p>
        </p:txBody>
      </p:sp>
    </p:spTree>
    <p:extLst>
      <p:ext uri="{BB962C8B-B14F-4D97-AF65-F5344CB8AC3E}">
        <p14:creationId xmlns:p14="http://schemas.microsoft.com/office/powerpoint/2010/main" val="264820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Goal:</a:t>
            </a:r>
            <a:endParaRPr lang="en-US" dirty="0"/>
          </a:p>
        </p:txBody>
      </p:sp>
      <p:sp>
        <p:nvSpPr>
          <p:cNvPr id="3" name="Content Placeholder 2"/>
          <p:cNvSpPr>
            <a:spLocks noGrp="1"/>
          </p:cNvSpPr>
          <p:nvPr>
            <p:ph idx="1"/>
          </p:nvPr>
        </p:nvSpPr>
        <p:spPr/>
        <p:txBody>
          <a:bodyPr>
            <a:normAutofit/>
          </a:bodyPr>
          <a:lstStyle/>
          <a:p>
            <a:pPr marL="0" indent="0">
              <a:buNone/>
            </a:pPr>
            <a:r>
              <a:rPr lang="en-US" sz="2700" dirty="0"/>
              <a:t>Understand the physical processes that control the deep circulation in the Gulf of Mexico through the synthesis of historical measurements with advanced data assimilative numerical models, and analysis of synthesized model and observational data.</a:t>
            </a:r>
          </a:p>
        </p:txBody>
      </p:sp>
    </p:spTree>
    <p:extLst>
      <p:ext uri="{BB962C8B-B14F-4D97-AF65-F5344CB8AC3E}">
        <p14:creationId xmlns:p14="http://schemas.microsoft.com/office/powerpoint/2010/main" val="2631518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994172"/>
          </a:xfrm>
        </p:spPr>
        <p:txBody>
          <a:bodyPr/>
          <a:lstStyle/>
          <a:p>
            <a:r>
              <a:rPr lang="en-US" dirty="0" smtClean="0"/>
              <a:t>Objectives and Hypotheses:</a:t>
            </a:r>
            <a:endParaRPr lang="en-US" dirty="0"/>
          </a:p>
        </p:txBody>
      </p:sp>
      <p:sp>
        <p:nvSpPr>
          <p:cNvPr id="3" name="Content Placeholder 2"/>
          <p:cNvSpPr>
            <a:spLocks noGrp="1"/>
          </p:cNvSpPr>
          <p:nvPr>
            <p:ph idx="1"/>
          </p:nvPr>
        </p:nvSpPr>
        <p:spPr>
          <a:xfrm>
            <a:off x="180474" y="994172"/>
            <a:ext cx="8746958" cy="5863828"/>
          </a:xfrm>
        </p:spPr>
        <p:txBody>
          <a:bodyPr>
            <a:normAutofit lnSpcReduction="10000"/>
          </a:bodyPr>
          <a:lstStyle/>
          <a:p>
            <a:pPr marL="0" indent="0">
              <a:buNone/>
            </a:pPr>
            <a:r>
              <a:rPr lang="en-US" dirty="0" smtClean="0"/>
              <a:t>1.  </a:t>
            </a:r>
            <a:r>
              <a:rPr lang="en-US" b="1" dirty="0" smtClean="0"/>
              <a:t>Determine </a:t>
            </a:r>
            <a:r>
              <a:rPr lang="en-US" b="1" dirty="0"/>
              <a:t>the mean and variability of circulation patterns in the deep GOM and their impact on material transport. </a:t>
            </a:r>
            <a:endParaRPr lang="en-US" sz="1800" b="1" dirty="0"/>
          </a:p>
          <a:p>
            <a:r>
              <a:rPr lang="en-US" dirty="0"/>
              <a:t>What are the mechanisms and role of topography in controlling the mean circulation patterns and variability at multiple time and space scales?  </a:t>
            </a:r>
            <a:endParaRPr lang="en-US" sz="1800" dirty="0"/>
          </a:p>
          <a:p>
            <a:pPr lvl="1"/>
            <a:r>
              <a:rPr lang="en-US" dirty="0"/>
              <a:t>Hypothesis: Mean circulation exhibits deep boundary currents in the western and central Gulf and a gyre-like circulation in Campeche Bay, with propagating eddies and TRWs dominating the variability.  </a:t>
            </a:r>
            <a:endParaRPr lang="en-US" sz="1650" dirty="0"/>
          </a:p>
          <a:p>
            <a:r>
              <a:rPr lang="en-US" dirty="0"/>
              <a:t>What are the sources of deep eddies in the western GOM? </a:t>
            </a:r>
            <a:endParaRPr lang="en-US" sz="1800" dirty="0"/>
          </a:p>
          <a:p>
            <a:pPr lvl="1"/>
            <a:r>
              <a:rPr lang="en-US" dirty="0"/>
              <a:t>Hypothesis: In the western GOM, separation of a deep boundary current from steep topography generates deep eddies. Deep eddies generated beneath the LC and translating upper-ocean features propagate to the western </a:t>
            </a:r>
            <a:r>
              <a:rPr lang="en-US" dirty="0" smtClean="0"/>
              <a:t>GOM</a:t>
            </a:r>
            <a:endParaRPr lang="en-US" sz="4650" dirty="0"/>
          </a:p>
        </p:txBody>
      </p:sp>
    </p:spTree>
    <p:extLst>
      <p:ext uri="{BB962C8B-B14F-4D97-AF65-F5344CB8AC3E}">
        <p14:creationId xmlns:p14="http://schemas.microsoft.com/office/powerpoint/2010/main" val="175968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994172"/>
          </a:xfrm>
        </p:spPr>
        <p:txBody>
          <a:bodyPr/>
          <a:lstStyle/>
          <a:p>
            <a:r>
              <a:rPr lang="en-US" dirty="0" smtClean="0"/>
              <a:t>Objectives and Hypotheses:</a:t>
            </a:r>
            <a:endParaRPr lang="en-US" dirty="0"/>
          </a:p>
        </p:txBody>
      </p:sp>
      <p:sp>
        <p:nvSpPr>
          <p:cNvPr id="3" name="Content Placeholder 2"/>
          <p:cNvSpPr>
            <a:spLocks noGrp="1"/>
          </p:cNvSpPr>
          <p:nvPr>
            <p:ph idx="1"/>
          </p:nvPr>
        </p:nvSpPr>
        <p:spPr>
          <a:xfrm>
            <a:off x="0" y="994172"/>
            <a:ext cx="9035716" cy="5863828"/>
          </a:xfrm>
        </p:spPr>
        <p:txBody>
          <a:bodyPr>
            <a:normAutofit lnSpcReduction="10000"/>
          </a:bodyPr>
          <a:lstStyle/>
          <a:p>
            <a:pPr lvl="0"/>
            <a:r>
              <a:rPr lang="en-US" b="1" dirty="0"/>
              <a:t>2</a:t>
            </a:r>
            <a:r>
              <a:rPr lang="en-US" b="1" dirty="0" smtClean="0"/>
              <a:t>. </a:t>
            </a:r>
            <a:r>
              <a:rPr lang="en-US" b="1" dirty="0"/>
              <a:t>Determine energy pathways throughout the deep GOM, including sources, radiation, and dissipation. </a:t>
            </a:r>
            <a:endParaRPr lang="en-US" sz="2400" b="1" dirty="0"/>
          </a:p>
          <a:p>
            <a:pPr lvl="1"/>
            <a:r>
              <a:rPr lang="en-US" sz="2800" dirty="0"/>
              <a:t>What are the sources of energy for the deep GOM?  </a:t>
            </a:r>
          </a:p>
          <a:p>
            <a:pPr lvl="2"/>
            <a:r>
              <a:rPr lang="en-US" sz="2400" dirty="0"/>
              <a:t>Hypotheses: Instability processes associated with the LC and translating upper-ocean eddies locally spin up deep eddies. Direct contributions to the deep layer energetic from outside the basin have minor impacts. </a:t>
            </a:r>
          </a:p>
          <a:p>
            <a:pPr lvl="1"/>
            <a:r>
              <a:rPr lang="en-US" sz="2800" dirty="0"/>
              <a:t>What are the pathways by which deep energy radiates through the Gulf from the area under the LC region where active upper-deep energy transfer takes place? </a:t>
            </a:r>
          </a:p>
          <a:p>
            <a:pPr lvl="2"/>
            <a:r>
              <a:rPr lang="en-US" sz="2400" dirty="0"/>
              <a:t>Hypothesis:  Deep energy radiates generally westward, heavily influenced by topographic constraints through TRWs and propagating deep eddies. </a:t>
            </a:r>
          </a:p>
          <a:p>
            <a:pPr lvl="1"/>
            <a:r>
              <a:rPr lang="en-US" sz="2800" dirty="0"/>
              <a:t>How is energy in the deep GOM dissipated? </a:t>
            </a:r>
          </a:p>
          <a:p>
            <a:pPr lvl="2"/>
            <a:r>
              <a:rPr lang="en-US" sz="2400" dirty="0"/>
              <a:t>Hypothesis:  The interaction of deep flows and eddies with topography initiates an energy cascade to smaller scale dissipative processes.  </a:t>
            </a:r>
          </a:p>
        </p:txBody>
      </p:sp>
    </p:spTree>
    <p:extLst>
      <p:ext uri="{BB962C8B-B14F-4D97-AF65-F5344CB8AC3E}">
        <p14:creationId xmlns:p14="http://schemas.microsoft.com/office/powerpoint/2010/main" val="2272298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994172"/>
          </a:xfrm>
        </p:spPr>
        <p:txBody>
          <a:bodyPr/>
          <a:lstStyle/>
          <a:p>
            <a:r>
              <a:rPr lang="en-US" dirty="0" smtClean="0"/>
              <a:t>Objectives and Hypotheses:</a:t>
            </a:r>
            <a:endParaRPr lang="en-US" dirty="0"/>
          </a:p>
        </p:txBody>
      </p:sp>
      <p:sp>
        <p:nvSpPr>
          <p:cNvPr id="3" name="Content Placeholder 2"/>
          <p:cNvSpPr>
            <a:spLocks noGrp="1"/>
          </p:cNvSpPr>
          <p:nvPr>
            <p:ph idx="1"/>
          </p:nvPr>
        </p:nvSpPr>
        <p:spPr>
          <a:xfrm>
            <a:off x="0" y="994172"/>
            <a:ext cx="9035716" cy="5863828"/>
          </a:xfrm>
        </p:spPr>
        <p:txBody>
          <a:bodyPr>
            <a:normAutofit/>
          </a:bodyPr>
          <a:lstStyle/>
          <a:p>
            <a:pPr marL="0" lvl="0" indent="0">
              <a:buNone/>
            </a:pPr>
            <a:r>
              <a:rPr lang="en-US" b="1" dirty="0" smtClean="0"/>
              <a:t>3. Determine </a:t>
            </a:r>
            <a:r>
              <a:rPr lang="en-US" b="1" dirty="0"/>
              <a:t>the role of deep ocean forcing on the continental shelf slope, and exchanges between the deep ocean and slope.</a:t>
            </a:r>
            <a:endParaRPr lang="en-US" sz="2400" b="1" dirty="0"/>
          </a:p>
          <a:p>
            <a:pPr lvl="1"/>
            <a:r>
              <a:rPr lang="en-US" sz="2800" dirty="0"/>
              <a:t>What excites TRWs along the continental slope and what is the influence of complex slope geometry, such as canyons, on their propagation and dissipation?</a:t>
            </a:r>
          </a:p>
          <a:p>
            <a:pPr lvl="2"/>
            <a:r>
              <a:rPr lang="en-US" sz="2400" dirty="0"/>
              <a:t>Hypothesis:  Low frequency signals along the slope previously linked with impacts of the LC on the southern west Florida </a:t>
            </a:r>
            <a:r>
              <a:rPr lang="en-US" sz="2400" dirty="0" smtClean="0"/>
              <a:t>Shelf slope are </a:t>
            </a:r>
            <a:r>
              <a:rPr lang="en-US" sz="2400" dirty="0"/>
              <a:t>the manifestation of higher frequency TRWs excited from these LC impacts.  </a:t>
            </a:r>
            <a:endParaRPr lang="en-US" dirty="0"/>
          </a:p>
          <a:p>
            <a:pPr lvl="1"/>
            <a:r>
              <a:rPr lang="en-US" sz="2800" dirty="0"/>
              <a:t>How are small-scale slope eddies generated, and what is their role in deep ocean and shelf slope exchange?</a:t>
            </a:r>
          </a:p>
        </p:txBody>
      </p:sp>
    </p:spTree>
    <p:extLst>
      <p:ext uri="{BB962C8B-B14F-4D97-AF65-F5344CB8AC3E}">
        <p14:creationId xmlns:p14="http://schemas.microsoft.com/office/powerpoint/2010/main" val="5514167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1325563"/>
          </a:xfrm>
        </p:spPr>
        <p:txBody>
          <a:bodyPr/>
          <a:lstStyle/>
          <a:p>
            <a:r>
              <a:rPr lang="en-US" dirty="0" smtClean="0"/>
              <a:t>Tasks - Modeling</a:t>
            </a:r>
            <a:endParaRPr lang="en-US" dirty="0"/>
          </a:p>
        </p:txBody>
      </p:sp>
      <p:sp>
        <p:nvSpPr>
          <p:cNvPr id="4" name="Content Placeholder 2"/>
          <p:cNvSpPr txBox="1">
            <a:spLocks/>
          </p:cNvSpPr>
          <p:nvPr/>
        </p:nvSpPr>
        <p:spPr>
          <a:xfrm>
            <a:off x="628650" y="1151857"/>
            <a:ext cx="7886700" cy="5573796"/>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err="1" smtClean="0"/>
              <a:t>MITgcm</a:t>
            </a:r>
            <a:r>
              <a:rPr lang="en-US" dirty="0" smtClean="0"/>
              <a:t> with 4D-VAR data assimilation</a:t>
            </a:r>
          </a:p>
          <a:p>
            <a:pPr lvl="1"/>
            <a:r>
              <a:rPr lang="en-US" dirty="0" smtClean="0"/>
              <a:t>State estimates and free-running forecasts</a:t>
            </a:r>
          </a:p>
          <a:p>
            <a:pPr lvl="1"/>
            <a:r>
              <a:rPr lang="en-US" dirty="0" smtClean="0"/>
              <a:t>5-km grid spacing</a:t>
            </a:r>
          </a:p>
          <a:p>
            <a:pPr lvl="1"/>
            <a:r>
              <a:rPr lang="en-US" dirty="0" smtClean="0"/>
              <a:t>Vertical grid &gt; 100 levels</a:t>
            </a:r>
          </a:p>
          <a:p>
            <a:pPr lvl="1"/>
            <a:endParaRPr lang="en-US" dirty="0" smtClean="0"/>
          </a:p>
          <a:p>
            <a:r>
              <a:rPr lang="en-US" dirty="0" smtClean="0"/>
              <a:t>HYCOM with T-SIS data assimilation</a:t>
            </a:r>
          </a:p>
          <a:p>
            <a:pPr lvl="1"/>
            <a:r>
              <a:rPr lang="en-US" dirty="0" smtClean="0"/>
              <a:t>Sequential run for LC Study time period assimilating PIES-derived profiles + satellite data</a:t>
            </a:r>
          </a:p>
          <a:p>
            <a:pPr lvl="1"/>
            <a:r>
              <a:rPr lang="en-US" dirty="0" smtClean="0"/>
              <a:t>1-km grid spacing</a:t>
            </a:r>
          </a:p>
          <a:p>
            <a:pPr lvl="1"/>
            <a:r>
              <a:rPr lang="en-US" dirty="0" smtClean="0"/>
              <a:t>Vertical grid enhanced in deep ocean</a:t>
            </a:r>
          </a:p>
          <a:p>
            <a:pPr lvl="1"/>
            <a:endParaRPr lang="en-US" dirty="0" smtClean="0"/>
          </a:p>
          <a:p>
            <a:r>
              <a:rPr lang="en-US" dirty="0" smtClean="0"/>
              <a:t>CICESE-ROMS with 4D-VAR data assimilation</a:t>
            </a:r>
          </a:p>
          <a:p>
            <a:pPr lvl="1"/>
            <a:r>
              <a:rPr lang="en-US" dirty="0" smtClean="0"/>
              <a:t>Assimilate recent mooring data</a:t>
            </a:r>
          </a:p>
          <a:p>
            <a:pPr lvl="1"/>
            <a:r>
              <a:rPr lang="en-US" dirty="0" smtClean="0"/>
              <a:t>5-km grid spacing</a:t>
            </a:r>
            <a:endParaRPr lang="en-US" dirty="0" smtClean="0"/>
          </a:p>
        </p:txBody>
      </p:sp>
    </p:spTree>
    <p:extLst>
      <p:ext uri="{BB962C8B-B14F-4D97-AF65-F5344CB8AC3E}">
        <p14:creationId xmlns:p14="http://schemas.microsoft.com/office/powerpoint/2010/main" val="12744837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1325563"/>
          </a:xfrm>
        </p:spPr>
        <p:txBody>
          <a:bodyPr/>
          <a:lstStyle/>
          <a:p>
            <a:r>
              <a:rPr lang="en-US" dirty="0" smtClean="0"/>
              <a:t>Tasks - Analysis</a:t>
            </a:r>
            <a:endParaRPr lang="en-US" dirty="0"/>
          </a:p>
        </p:txBody>
      </p:sp>
      <p:sp>
        <p:nvSpPr>
          <p:cNvPr id="4" name="Content Placeholder 2"/>
          <p:cNvSpPr txBox="1">
            <a:spLocks/>
          </p:cNvSpPr>
          <p:nvPr/>
        </p:nvSpPr>
        <p:spPr>
          <a:xfrm>
            <a:off x="628650" y="1151857"/>
            <a:ext cx="7886700" cy="5573796"/>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Model assessment and inter-model comparison</a:t>
            </a:r>
          </a:p>
          <a:p>
            <a:endParaRPr lang="en-US" dirty="0" smtClean="0"/>
          </a:p>
          <a:p>
            <a:r>
              <a:rPr lang="en-US" dirty="0" smtClean="0"/>
              <a:t>Deep Gulf circulation mean and variability from Eulerian and </a:t>
            </a:r>
            <a:r>
              <a:rPr lang="en-US" dirty="0" err="1" smtClean="0"/>
              <a:t>Larangian</a:t>
            </a:r>
            <a:r>
              <a:rPr lang="en-US" dirty="0" smtClean="0"/>
              <a:t> analyses of models – EOF/CEOF</a:t>
            </a:r>
          </a:p>
          <a:p>
            <a:endParaRPr lang="en-US" dirty="0" smtClean="0"/>
          </a:p>
          <a:p>
            <a:r>
              <a:rPr lang="en-US" dirty="0" smtClean="0"/>
              <a:t>Diagnosis of energy budgets from model data to determine energy pathways: sources to dissipation</a:t>
            </a:r>
          </a:p>
          <a:p>
            <a:endParaRPr lang="en-US" dirty="0" smtClean="0"/>
          </a:p>
          <a:p>
            <a:r>
              <a:rPr lang="en-US" dirty="0" smtClean="0"/>
              <a:t>Characterization of LC-bathymetry interactions along the slope: wave and eddy generation, radiation and dissipation along the slope (simulated particle trajectories, coherence, </a:t>
            </a:r>
            <a:r>
              <a:rPr lang="en-US" dirty="0" err="1" smtClean="0"/>
              <a:t>Lagrangian</a:t>
            </a:r>
            <a:r>
              <a:rPr lang="en-US" dirty="0" smtClean="0"/>
              <a:t>/Eulerian spectral analysis)</a:t>
            </a:r>
          </a:p>
        </p:txBody>
      </p:sp>
    </p:spTree>
    <p:extLst>
      <p:ext uri="{BB962C8B-B14F-4D97-AF65-F5344CB8AC3E}">
        <p14:creationId xmlns:p14="http://schemas.microsoft.com/office/powerpoint/2010/main" val="40314622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1325563"/>
          </a:xfrm>
        </p:spPr>
        <p:txBody>
          <a:bodyPr/>
          <a:lstStyle/>
          <a:p>
            <a:r>
              <a:rPr lang="en-US" dirty="0" smtClean="0"/>
              <a:t>Project Timeline</a:t>
            </a:r>
            <a:endParaRPr lang="en-US" dirty="0"/>
          </a:p>
        </p:txBody>
      </p:sp>
      <p:sp>
        <p:nvSpPr>
          <p:cNvPr id="4" name="Content Placeholder 2"/>
          <p:cNvSpPr txBox="1">
            <a:spLocks/>
          </p:cNvSpPr>
          <p:nvPr/>
        </p:nvSpPr>
        <p:spPr>
          <a:xfrm>
            <a:off x="628650" y="1151857"/>
            <a:ext cx="7886700" cy="557379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First award period (50% total award)</a:t>
            </a:r>
          </a:p>
          <a:p>
            <a:pPr marL="457200" lvl="1" indent="0">
              <a:buNone/>
            </a:pPr>
            <a:r>
              <a:rPr lang="en-US" dirty="0" smtClean="0"/>
              <a:t>4 December 2015 – 3 December 2016</a:t>
            </a:r>
          </a:p>
          <a:p>
            <a:pPr marL="457200" lvl="1" indent="0">
              <a:buNone/>
            </a:pPr>
            <a:endParaRPr lang="en-US" dirty="0"/>
          </a:p>
          <a:p>
            <a:pPr marL="457200" lvl="1" indent="0">
              <a:buNone/>
            </a:pPr>
            <a:r>
              <a:rPr lang="en-US" b="1" dirty="0" smtClean="0">
                <a:solidFill>
                  <a:srgbClr val="FF0000"/>
                </a:solidFill>
              </a:rPr>
              <a:t>Annual report due 3 November 2016</a:t>
            </a:r>
          </a:p>
          <a:p>
            <a:pPr marL="457200" lvl="1" indent="0">
              <a:buNone/>
            </a:pPr>
            <a:endParaRPr lang="en-US" b="1" dirty="0">
              <a:solidFill>
                <a:srgbClr val="FF0000"/>
              </a:solidFill>
            </a:endParaRPr>
          </a:p>
          <a:p>
            <a:r>
              <a:rPr lang="en-US" dirty="0" smtClean="0"/>
              <a:t>Second award period</a:t>
            </a:r>
          </a:p>
          <a:p>
            <a:pPr marL="457200" lvl="1" indent="0">
              <a:buNone/>
            </a:pPr>
            <a:r>
              <a:rPr lang="en-US" dirty="0" smtClean="0"/>
              <a:t>Anticipated 4 December 2016 – 3 December 2017</a:t>
            </a:r>
            <a:endParaRPr lang="en-US" dirty="0"/>
          </a:p>
          <a:p>
            <a:pPr marL="457200" lvl="1" indent="0">
              <a:buNone/>
            </a:pPr>
            <a:endParaRPr lang="en-US" b="1" dirty="0" smtClean="0">
              <a:solidFill>
                <a:srgbClr val="FF0000"/>
              </a:solidFill>
            </a:endParaRPr>
          </a:p>
          <a:p>
            <a:pPr marL="457200" lvl="1" indent="0">
              <a:buNone/>
            </a:pPr>
            <a:r>
              <a:rPr lang="en-US" b="1" dirty="0" smtClean="0">
                <a:solidFill>
                  <a:srgbClr val="FF0000"/>
                </a:solidFill>
              </a:rPr>
              <a:t>Carry-over of funds to year 2 allowed subject to approval of Year 1 Annual Report.</a:t>
            </a:r>
          </a:p>
        </p:txBody>
      </p:sp>
    </p:spTree>
    <p:extLst>
      <p:ext uri="{BB962C8B-B14F-4D97-AF65-F5344CB8AC3E}">
        <p14:creationId xmlns:p14="http://schemas.microsoft.com/office/powerpoint/2010/main" val="419639533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72</TotalTime>
  <Words>621</Words>
  <Application>Microsoft Office PowerPoint</Application>
  <PresentationFormat>On-screen Show (4:3)</PresentationFormat>
  <Paragraphs>57</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Synthesis of Historical Observations using Novel Model Approaches to Improve Understanding and Predictability of Deep Gulf of Mexico Circulation </vt:lpstr>
      <vt:lpstr>Project Goal:</vt:lpstr>
      <vt:lpstr>Objectives and Hypotheses:</vt:lpstr>
      <vt:lpstr>Objectives and Hypotheses:</vt:lpstr>
      <vt:lpstr>Objectives and Hypotheses:</vt:lpstr>
      <vt:lpstr>Tasks - Modeling</vt:lpstr>
      <vt:lpstr>Tasks - Analysis</vt:lpstr>
      <vt:lpstr>Project Timeline</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Synthesis of Historical Observations using Novel Model Approaches to Improve Understanding and Predictability of Deep Gulf of Mexico Circulation </dc:title>
  <dc:creator>Steven Morey</dc:creator>
  <cp:lastModifiedBy>Steven Morey</cp:lastModifiedBy>
  <cp:revision>11</cp:revision>
  <dcterms:created xsi:type="dcterms:W3CDTF">2016-09-13T17:54:23Z</dcterms:created>
  <dcterms:modified xsi:type="dcterms:W3CDTF">2016-09-13T19:06:25Z</dcterms:modified>
</cp:coreProperties>
</file>