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46" r:id="rId3"/>
    <p:sldId id="345" r:id="rId4"/>
    <p:sldId id="268" r:id="rId5"/>
    <p:sldId id="331" r:id="rId6"/>
    <p:sldId id="344" r:id="rId7"/>
    <p:sldId id="338" r:id="rId8"/>
    <p:sldId id="347" r:id="rId9"/>
    <p:sldId id="330" r:id="rId10"/>
    <p:sldId id="34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3A2849-F8A2-44A7-BDD2-D9E5B8B5CB0F}" type="datetimeFigureOut">
              <a:rPr lang="en-US"/>
              <a:pPr>
                <a:defRPr/>
              </a:pPr>
              <a:t>1/27/2009</a:t>
            </a:fld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456C0F-5449-42BB-A81A-539A7C14A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-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2E2F-025C-46DA-87A5-86F1FEAE9646}" type="datetimeFigureOut">
              <a:rPr lang="en-US"/>
              <a:pPr>
                <a:defRPr/>
              </a:pPr>
              <a:t>1/27/2009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331C-728D-4E3B-8BED-DD34CD5FD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AC70-DF36-4BD8-9D0A-0D211A61EED0}" type="datetimeFigureOut">
              <a:rPr lang="en-US"/>
              <a:pPr>
                <a:defRPr/>
              </a:pPr>
              <a:t>1/27/2009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DA13-BAF4-43E0-8AC1-5928D863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6C2F-E715-4ACA-9BFD-9BEFB4ADB745}" type="datetimeFigureOut">
              <a:rPr lang="en-US"/>
              <a:pPr>
                <a:defRPr/>
              </a:pPr>
              <a:t>1/27/2009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4C85-CBA4-4C2D-9DB6-88592FA18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ü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1125-1357-4973-8760-0B2C88FFF1B1}" type="datetimeFigureOut">
              <a:rPr lang="en-US"/>
              <a:pPr>
                <a:defRPr/>
              </a:pPr>
              <a:t>1/27/2009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88831-0A91-424E-A367-36FD44F77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A285-4659-4547-A08D-8A0C3548A74D}" type="datetimeFigureOut">
              <a:rPr lang="en-US"/>
              <a:pPr>
                <a:defRPr/>
              </a:pPr>
              <a:t>1/27/2009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BE075-355D-47F6-9680-A6F0C8FAA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71EE-4009-4DF7-9C01-DA9592FAC8E9}" type="datetimeFigureOut">
              <a:rPr lang="en-US"/>
              <a:pPr>
                <a:defRPr/>
              </a:pPr>
              <a:t>1/27/2009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2C89-AF93-4D19-BD24-BE019BB92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8BCD-8B01-4404-AA41-7E2104D70C22}" type="datetimeFigureOut">
              <a:rPr lang="en-US"/>
              <a:pPr>
                <a:defRPr/>
              </a:pPr>
              <a:t>1/27/2009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B818D-750D-4A80-A6B3-C7BFDCE7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048F-562D-49B3-8954-BCF5BB06645B}" type="datetimeFigureOut">
              <a:rPr lang="en-US"/>
              <a:pPr>
                <a:defRPr/>
              </a:pPr>
              <a:t>1/27/2009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1F37-5D74-4F9C-9484-8B515919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FC1E-0212-48DC-9545-955140B65503}" type="datetimeFigureOut">
              <a:rPr lang="en-US"/>
              <a:pPr>
                <a:defRPr/>
              </a:pPr>
              <a:t>1/27/2009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4561-D3CC-4C78-959B-E372120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6166-5A65-4A16-BDF4-254891C25266}" type="datetimeFigureOut">
              <a:rPr lang="en-US"/>
              <a:pPr>
                <a:defRPr/>
              </a:pPr>
              <a:t>1/27/2009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A50F-354B-484C-BD56-E9E903185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36DED-0C8A-489E-8D7D-C96E5423E3B3}" type="datetimeFigureOut">
              <a:rPr lang="en-US"/>
              <a:pPr>
                <a:defRPr/>
              </a:pPr>
              <a:t>1/27/2009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E4E3-B72F-4722-AD34-3FE41C76C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ub-slide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EB6525-076B-4893-AC63-A88DE279E130}" type="datetimeFigureOut">
              <a:rPr lang="en-US"/>
              <a:pPr>
                <a:defRPr/>
              </a:pPr>
              <a:t>1/27/2009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B82B5B-0574-42DB-B491-5AF255CB0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52400" y="1958975"/>
            <a:ext cx="8839200" cy="1470025"/>
          </a:xfrm>
        </p:spPr>
        <p:txBody>
          <a:bodyPr/>
          <a:lstStyle/>
          <a:p>
            <a:pPr eaLnBrk="1" hangingPunct="1"/>
            <a:r>
              <a:rPr lang="en-US" sz="4000" smtClean="0"/>
              <a:t>Overview of the SECC:</a:t>
            </a:r>
            <a:br>
              <a:rPr lang="en-US" sz="4000" smtClean="0"/>
            </a:br>
            <a:r>
              <a:rPr lang="en-US" sz="4000" smtClean="0"/>
              <a:t> </a:t>
            </a:r>
            <a:r>
              <a:rPr lang="en-US" sz="3600" smtClean="0"/>
              <a:t>Integration, Leveraging ,</a:t>
            </a:r>
            <a:r>
              <a:rPr lang="en-US" sz="4000" smtClean="0"/>
              <a:t> C</a:t>
            </a:r>
            <a:r>
              <a:rPr lang="en-US" sz="3600" smtClean="0"/>
              <a:t>omplementarity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467600" cy="2133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Keith Ingram, University of Florida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Presented to Review of SECC-RMA Partnership, </a:t>
            </a:r>
            <a:r>
              <a:rPr lang="en-US" sz="2800" i="1" smtClean="0">
                <a:solidFill>
                  <a:schemeClr val="tx1"/>
                </a:solidFill>
              </a:rPr>
              <a:t>Risk Reduction for Specialty Crops in the SE USA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Gainesville, FL 28-29 Jan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Content Placeholder 3" descr="sub-slide.jpg"/>
          <p:cNvPicPr preferRelativeResize="0"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3813"/>
            <a:ext cx="9144000" cy="6858001"/>
          </a:xfrm>
        </p:spPr>
      </p:pic>
      <p:sp>
        <p:nvSpPr>
          <p:cNvPr id="6656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4400">
              <a:latin typeface="Calibri" pitchFamily="34" charset="0"/>
            </a:endParaRPr>
          </a:p>
        </p:txBody>
      </p:sp>
      <p:sp>
        <p:nvSpPr>
          <p:cNvPr id="66563" name="Content Placeholder 2"/>
          <p:cNvSpPr>
            <a:spLocks/>
          </p:cNvSpPr>
          <p:nvPr/>
        </p:nvSpPr>
        <p:spPr bwMode="auto">
          <a:xfrm>
            <a:off x="762000" y="1219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eaLnBrk="0" hangingPunct="0"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Content Placeholder 3" descr="sub-slide.jpg"/>
          <p:cNvPicPr preferRelativeResize="0"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3813"/>
            <a:ext cx="9144000" cy="6858001"/>
          </a:xfrm>
        </p:spPr>
      </p:pic>
      <p:sp>
        <p:nvSpPr>
          <p:cNvPr id="72707" name="Title 1"/>
          <p:cNvSpPr>
            <a:spLocks/>
          </p:cNvSpPr>
          <p:nvPr/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Integrated Approaches</a:t>
            </a:r>
          </a:p>
        </p:txBody>
      </p:sp>
      <p:sp>
        <p:nvSpPr>
          <p:cNvPr id="72708" name="Content Placeholder 2"/>
          <p:cNvSpPr>
            <a:spLocks/>
          </p:cNvSpPr>
          <p:nvPr/>
        </p:nvSpPr>
        <p:spPr bwMode="auto">
          <a:xfrm>
            <a:off x="762000" y="2286000"/>
            <a:ext cx="79248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Across a multi-state region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Across disciplines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Across research, extension, and education</a:t>
            </a:r>
          </a:p>
          <a:p>
            <a:pPr marL="914400" lvl="1" indent="-457200" eaLnBrk="0" hangingPunct="0"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Content Placeholder 3" descr="sub-slide.jpg"/>
          <p:cNvPicPr preferRelativeResize="0"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3813"/>
            <a:ext cx="9144000" cy="6858001"/>
          </a:xfrm>
        </p:spPr>
      </p:pic>
      <p:sp>
        <p:nvSpPr>
          <p:cNvPr id="71683" name="Title 1"/>
          <p:cNvSpPr>
            <a:spLocks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SECC Strategic Programs</a:t>
            </a:r>
          </a:p>
        </p:txBody>
      </p:sp>
      <p:sp>
        <p:nvSpPr>
          <p:cNvPr id="71684" name="Content Placeholder 2"/>
          <p:cNvSpPr>
            <a:spLocks/>
          </p:cNvSpPr>
          <p:nvPr/>
        </p:nvSpPr>
        <p:spPr bwMode="auto">
          <a:xfrm>
            <a:off x="762000" y="1828800"/>
            <a:ext cx="79248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Climate science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Agricultural research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Water resources management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Decision analysis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Agricultural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sub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6200" y="274638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Calibri" pitchFamily="34" charset="0"/>
              </a:rPr>
              <a:t>Traditional Land-grant Model for Technology Development &amp; Dissemination</a:t>
            </a:r>
          </a:p>
        </p:txBody>
      </p:sp>
      <p:sp>
        <p:nvSpPr>
          <p:cNvPr id="21507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1444" name="Group 5"/>
          <p:cNvGrpSpPr>
            <a:grpSpLocks/>
          </p:cNvGrpSpPr>
          <p:nvPr/>
        </p:nvGrpSpPr>
        <p:grpSpPr bwMode="auto">
          <a:xfrm>
            <a:off x="762000" y="2509838"/>
            <a:ext cx="7620000" cy="2919412"/>
            <a:chOff x="480" y="1581"/>
            <a:chExt cx="4800" cy="1839"/>
          </a:xfrm>
        </p:grpSpPr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480" y="1581"/>
              <a:ext cx="1872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tabLst>
                  <a:tab pos="1371600" algn="l"/>
                </a:tabLst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Research Faculty</a:t>
              </a:r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3360" y="1581"/>
              <a:ext cx="1920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33363" indent="-233363" algn="ctr">
                <a:spcBef>
                  <a:spcPct val="50000"/>
                </a:spcBef>
                <a:tabLst>
                  <a:tab pos="457200" algn="l"/>
                </a:tabLst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Extension Faculty</a:t>
              </a:r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480" y="3120"/>
              <a:ext cx="1872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tabLst>
                  <a:tab pos="457200" algn="l"/>
                </a:tabLst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County Extension</a:t>
              </a:r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3360" y="3120"/>
              <a:ext cx="1920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Farmers</a:t>
              </a:r>
            </a:p>
          </p:txBody>
        </p:sp>
        <p:sp>
          <p:nvSpPr>
            <p:cNvPr id="21517" name="AutoShape 10"/>
            <p:cNvSpPr>
              <a:spLocks noChangeArrowheads="1"/>
            </p:cNvSpPr>
            <p:nvPr/>
          </p:nvSpPr>
          <p:spPr bwMode="auto">
            <a:xfrm>
              <a:off x="2399" y="1635"/>
              <a:ext cx="912" cy="144"/>
            </a:xfrm>
            <a:prstGeom prst="leftRightArrow">
              <a:avLst>
                <a:gd name="adj1" fmla="val 50000"/>
                <a:gd name="adj2" fmla="val 12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1518" name="AutoShape 12"/>
            <p:cNvSpPr>
              <a:spLocks noChangeArrowheads="1"/>
            </p:cNvSpPr>
            <p:nvPr/>
          </p:nvSpPr>
          <p:spPr bwMode="auto">
            <a:xfrm>
              <a:off x="2423" y="3193"/>
              <a:ext cx="864" cy="144"/>
            </a:xfrm>
            <a:prstGeom prst="leftRightArrow">
              <a:avLst>
                <a:gd name="adj1" fmla="val 50000"/>
                <a:gd name="adj2" fmla="val 12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1519" name="AutoShape 14"/>
            <p:cNvSpPr>
              <a:spLocks noChangeArrowheads="1"/>
            </p:cNvSpPr>
            <p:nvPr/>
          </p:nvSpPr>
          <p:spPr bwMode="auto">
            <a:xfrm rot="19866662" flipV="1">
              <a:off x="1864" y="2381"/>
              <a:ext cx="1977" cy="161"/>
            </a:xfrm>
            <a:prstGeom prst="leftRightArrow">
              <a:avLst>
                <a:gd name="adj1" fmla="val 50000"/>
                <a:gd name="adj2" fmla="val 19931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sub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6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Climate Information Development and Delivery System</a:t>
            </a: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000">
              <a:latin typeface="Calibri" pitchFamily="34" charset="0"/>
            </a:endParaRPr>
          </a:p>
        </p:txBody>
      </p:sp>
      <p:sp>
        <p:nvSpPr>
          <p:cNvPr id="62468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762000" y="2051050"/>
            <a:ext cx="2971800" cy="935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371600" algn="l"/>
              </a:tabLst>
            </a:pPr>
            <a:r>
              <a:rPr lang="en-US" b="1"/>
              <a:t>Research Faculty</a:t>
            </a:r>
          </a:p>
          <a:p>
            <a:pPr>
              <a:spcBef>
                <a:spcPct val="50000"/>
              </a:spcBef>
              <a:tabLst>
                <a:tab pos="1371600" algn="l"/>
              </a:tabLst>
            </a:pPr>
            <a:r>
              <a:rPr lang="en-US" sz="1200" b="1"/>
              <a:t>Climate	Agriculture</a:t>
            </a:r>
          </a:p>
          <a:p>
            <a:pPr>
              <a:spcBef>
                <a:spcPct val="50000"/>
              </a:spcBef>
              <a:tabLst>
                <a:tab pos="1371600" algn="l"/>
              </a:tabLst>
            </a:pPr>
            <a:r>
              <a:rPr lang="en-US" sz="1200" b="1"/>
              <a:t>Water Resources	Decision Analysis</a:t>
            </a: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5334000" y="2005013"/>
            <a:ext cx="3429000" cy="16652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>
              <a:spcBef>
                <a:spcPct val="50000"/>
              </a:spcBef>
              <a:tabLst>
                <a:tab pos="457200" algn="l"/>
              </a:tabLst>
            </a:pPr>
            <a:r>
              <a:rPr lang="en-US" b="1"/>
              <a:t>Extension Faculty</a:t>
            </a:r>
          </a:p>
          <a:p>
            <a:pPr marL="233363" indent="-233363">
              <a:spcBef>
                <a:spcPct val="50000"/>
              </a:spcBef>
              <a:tabLst>
                <a:tab pos="457200" algn="l"/>
              </a:tabLst>
            </a:pPr>
            <a:r>
              <a:rPr lang="en-US" sz="1200" b="1"/>
              <a:t>Climate Extension Specialists </a:t>
            </a:r>
          </a:p>
          <a:p>
            <a:pPr marL="233363" indent="-233363">
              <a:tabLst>
                <a:tab pos="457200" algn="l"/>
              </a:tabLst>
            </a:pPr>
            <a:r>
              <a:rPr lang="en-US" sz="1200" b="1"/>
              <a:t>		Prototype </a:t>
            </a:r>
            <a:r>
              <a:rPr lang="en-US" sz="1200" b="1" i="1"/>
              <a:t>AgClimate</a:t>
            </a:r>
          </a:p>
          <a:p>
            <a:pPr marL="233363" indent="-233363">
              <a:tabLst>
                <a:tab pos="457200" algn="l"/>
              </a:tabLst>
            </a:pPr>
            <a:r>
              <a:rPr lang="en-US" sz="1200" b="1" i="1"/>
              <a:t>		</a:t>
            </a:r>
            <a:r>
              <a:rPr lang="en-US" sz="1200" b="1"/>
              <a:t>Prototype </a:t>
            </a:r>
            <a:r>
              <a:rPr lang="en-US" sz="1200" b="1" i="1"/>
              <a:t>CoastalClimate</a:t>
            </a:r>
          </a:p>
          <a:p>
            <a:pPr marL="233363" indent="-233363">
              <a:tabLst>
                <a:tab pos="457200" algn="l"/>
              </a:tabLst>
            </a:pPr>
            <a:r>
              <a:rPr lang="en-US" sz="1200" b="1" i="1"/>
              <a:t>		</a:t>
            </a:r>
            <a:r>
              <a:rPr lang="en-US" sz="1200" b="1"/>
              <a:t>Prototyp</a:t>
            </a:r>
            <a:r>
              <a:rPr lang="en-US" sz="1200" b="1" i="1"/>
              <a:t>e SEWaterClimate</a:t>
            </a:r>
            <a:endParaRPr lang="en-US" sz="1200" b="1"/>
          </a:p>
          <a:p>
            <a:pPr marL="233363" indent="-233363">
              <a:spcBef>
                <a:spcPct val="50000"/>
              </a:spcBef>
              <a:tabLst>
                <a:tab pos="457200" algn="l"/>
              </a:tabLst>
            </a:pPr>
            <a:r>
              <a:rPr lang="en-US" sz="1200" b="1"/>
              <a:t>Agricultural &amp; Forest Commodity Specialists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762000" y="4876800"/>
            <a:ext cx="2971800" cy="13001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57200" algn="l"/>
              </a:tabLst>
            </a:pPr>
            <a:r>
              <a:rPr lang="en-US" b="1"/>
              <a:t>Information Delivery</a:t>
            </a:r>
          </a:p>
          <a:p>
            <a:pPr>
              <a:spcBef>
                <a:spcPct val="50000"/>
              </a:spcBef>
              <a:tabLst>
                <a:tab pos="457200" algn="l"/>
              </a:tabLst>
            </a:pPr>
            <a:r>
              <a:rPr lang="en-US" sz="1200" b="1"/>
              <a:t>State Climatologists</a:t>
            </a:r>
          </a:p>
          <a:p>
            <a:pPr>
              <a:spcBef>
                <a:spcPct val="50000"/>
              </a:spcBef>
              <a:tabLst>
                <a:tab pos="457200" algn="l"/>
              </a:tabLst>
            </a:pPr>
            <a:r>
              <a:rPr lang="en-US" sz="1200" b="1"/>
              <a:t>Cooperative Extension Services</a:t>
            </a:r>
          </a:p>
          <a:p>
            <a:pPr>
              <a:tabLst>
                <a:tab pos="457200" algn="l"/>
              </a:tabLst>
            </a:pPr>
            <a:r>
              <a:rPr lang="en-US" sz="1200" b="1"/>
              <a:t>	</a:t>
            </a:r>
            <a:r>
              <a:rPr lang="en-US" sz="1200" b="1" i="1"/>
              <a:t>AgroClimate</a:t>
            </a:r>
            <a:r>
              <a:rPr lang="en-US" sz="1200" b="1"/>
              <a:t> </a:t>
            </a:r>
          </a:p>
          <a:p>
            <a:pPr>
              <a:tabLst>
                <a:tab pos="457200" algn="l"/>
              </a:tabLst>
            </a:pPr>
            <a:r>
              <a:rPr lang="en-US" sz="1200" b="1"/>
              <a:t>	Extension Agents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5334000" y="5033963"/>
            <a:ext cx="3048000" cy="1025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Decision Makers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Agricultural producers, Green industry managers, Forest managers, Water resource managers, Policy makers</a:t>
            </a:r>
          </a:p>
        </p:txBody>
      </p:sp>
      <p:sp>
        <p:nvSpPr>
          <p:cNvPr id="62473" name="AutoShape 10"/>
          <p:cNvSpPr>
            <a:spLocks noChangeArrowheads="1"/>
          </p:cNvSpPr>
          <p:nvPr/>
        </p:nvSpPr>
        <p:spPr bwMode="auto">
          <a:xfrm>
            <a:off x="3810000" y="2366963"/>
            <a:ext cx="1447800" cy="228600"/>
          </a:xfrm>
          <a:prstGeom prst="leftRightArrow">
            <a:avLst>
              <a:gd name="adj1" fmla="val 50000"/>
              <a:gd name="adj2" fmla="val 12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AutoShape 12"/>
          <p:cNvSpPr>
            <a:spLocks noChangeArrowheads="1"/>
          </p:cNvSpPr>
          <p:nvPr/>
        </p:nvSpPr>
        <p:spPr bwMode="auto">
          <a:xfrm>
            <a:off x="3886200" y="5414963"/>
            <a:ext cx="1371600" cy="2286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AutoShape 14"/>
          <p:cNvSpPr>
            <a:spLocks noChangeArrowheads="1"/>
          </p:cNvSpPr>
          <p:nvPr/>
        </p:nvSpPr>
        <p:spPr bwMode="auto">
          <a:xfrm rot="18351571" flipV="1">
            <a:off x="3394868" y="3856832"/>
            <a:ext cx="2278063" cy="228600"/>
          </a:xfrm>
          <a:prstGeom prst="leftRightArrow">
            <a:avLst>
              <a:gd name="adj1" fmla="val 50000"/>
              <a:gd name="adj2" fmla="val 1993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2476" name="AutoShape 14"/>
          <p:cNvSpPr>
            <a:spLocks noChangeArrowheads="1"/>
          </p:cNvSpPr>
          <p:nvPr/>
        </p:nvSpPr>
        <p:spPr bwMode="auto">
          <a:xfrm rot="13846054" flipV="1">
            <a:off x="3391693" y="3812382"/>
            <a:ext cx="2278063" cy="228600"/>
          </a:xfrm>
          <a:prstGeom prst="leftRightArrow">
            <a:avLst>
              <a:gd name="adj1" fmla="val 50000"/>
              <a:gd name="adj2" fmla="val 1993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2477" name="AutoShape 14"/>
          <p:cNvSpPr>
            <a:spLocks noChangeArrowheads="1"/>
          </p:cNvSpPr>
          <p:nvPr/>
        </p:nvSpPr>
        <p:spPr bwMode="auto">
          <a:xfrm rot="16200000" flipV="1">
            <a:off x="6286500" y="4229100"/>
            <a:ext cx="1066800" cy="228600"/>
          </a:xfrm>
          <a:prstGeom prst="leftRightArrow">
            <a:avLst>
              <a:gd name="adj1" fmla="val 50000"/>
              <a:gd name="adj2" fmla="val 14553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 rot="16200000" flipV="1">
            <a:off x="1323181" y="3826669"/>
            <a:ext cx="1741488" cy="184150"/>
          </a:xfrm>
          <a:prstGeom prst="leftRightArrow">
            <a:avLst>
              <a:gd name="adj1" fmla="val 50000"/>
              <a:gd name="adj2" fmla="val 20021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Content Placeholder 3" descr="sub-slide.jpg"/>
          <p:cNvPicPr preferRelativeResize="0"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0663" name="Rectangle 7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SECC Members</a:t>
            </a:r>
          </a:p>
        </p:txBody>
      </p:sp>
      <p:sp>
        <p:nvSpPr>
          <p:cNvPr id="70664" name="Rectangle 8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468313" indent="-468313">
              <a:lnSpc>
                <a:spcPct val="90000"/>
              </a:lnSpc>
            </a:pPr>
            <a:r>
              <a:rPr lang="en-US" sz="2400" smtClean="0"/>
              <a:t>University of Florida:  Crop modeling, extension, hydrology</a:t>
            </a:r>
          </a:p>
          <a:p>
            <a:pPr marL="468313" indent="-468313">
              <a:lnSpc>
                <a:spcPct val="90000"/>
              </a:lnSpc>
            </a:pPr>
            <a:r>
              <a:rPr lang="en-US" sz="2400" smtClean="0"/>
              <a:t>Florida State University:  Climate modeling, state climatologist</a:t>
            </a:r>
          </a:p>
          <a:p>
            <a:pPr marL="468313" indent="-468313">
              <a:lnSpc>
                <a:spcPct val="90000"/>
              </a:lnSpc>
            </a:pPr>
            <a:r>
              <a:rPr lang="en-US" sz="2400" smtClean="0"/>
              <a:t>University of Georgia:  Crop modeling, extension, hydrology, state climatologist, assessment</a:t>
            </a:r>
          </a:p>
          <a:p>
            <a:pPr marL="468313" indent="-468313">
              <a:lnSpc>
                <a:spcPct val="90000"/>
              </a:lnSpc>
            </a:pPr>
            <a:r>
              <a:rPr lang="en-US" sz="2400" smtClean="0"/>
              <a:t>University of Miami:  Assessment and evaluation, economics</a:t>
            </a:r>
          </a:p>
          <a:p>
            <a:pPr marL="468313" indent="-468313">
              <a:lnSpc>
                <a:spcPct val="90000"/>
              </a:lnSpc>
            </a:pPr>
            <a:r>
              <a:rPr lang="en-US" sz="2400" smtClean="0"/>
              <a:t>University of Alabama – Huntsville:  Climate and water, state climatologist</a:t>
            </a:r>
          </a:p>
          <a:p>
            <a:pPr marL="468313" indent="-468313">
              <a:lnSpc>
                <a:spcPct val="90000"/>
              </a:lnSpc>
            </a:pPr>
            <a:r>
              <a:rPr lang="en-US" sz="2400" smtClean="0"/>
              <a:t>Auburn University:  Agricultural and resource economics, hydrology</a:t>
            </a:r>
          </a:p>
          <a:p>
            <a:pPr marL="468313" indent="-468313">
              <a:lnSpc>
                <a:spcPct val="90000"/>
              </a:lnSpc>
            </a:pPr>
            <a:r>
              <a:rPr lang="en-US" sz="2400" smtClean="0"/>
              <a:t>North Carolina State University:  Pest modeling, state and regional climatologists</a:t>
            </a:r>
          </a:p>
        </p:txBody>
      </p:sp>
      <p:sp>
        <p:nvSpPr>
          <p:cNvPr id="70659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4400">
              <a:latin typeface="Calibri" pitchFamily="34" charset="0"/>
            </a:endParaRPr>
          </a:p>
        </p:txBody>
      </p:sp>
      <p:sp>
        <p:nvSpPr>
          <p:cNvPr id="70660" name="Content Placeholder 2"/>
          <p:cNvSpPr>
            <a:spLocks/>
          </p:cNvSpPr>
          <p:nvPr/>
        </p:nvSpPr>
        <p:spPr bwMode="auto">
          <a:xfrm>
            <a:off x="762000" y="1219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eaLnBrk="0" hangingPunct="0"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/>
            <a:endParaRPr lang="en-US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Content Placeholder 3" descr="sub-slide.jpg"/>
          <p:cNvPicPr preferRelativeResize="0"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3813"/>
            <a:ext cx="9144000" cy="6858001"/>
          </a:xfrm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Unique features of the SECC</a:t>
            </a:r>
          </a:p>
        </p:txBody>
      </p:sp>
      <p:sp>
        <p:nvSpPr>
          <p:cNvPr id="63491" name="Content Placeholder 2"/>
          <p:cNvSpPr>
            <a:spLocks/>
          </p:cNvSpPr>
          <p:nvPr/>
        </p:nvSpPr>
        <p:spPr bwMode="auto">
          <a:xfrm>
            <a:off x="762000" y="1219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Strong emphasis on agricultural risk management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Diverse funding sources:  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NOAA RISA program </a:t>
            </a:r>
            <a:r>
              <a:rPr lang="en-US" sz="2400">
                <a:latin typeface="Calibri" pitchFamily="34" charset="0"/>
                <a:cs typeface="Times New Roman" pitchFamily="18" charset="0"/>
              </a:rPr>
              <a:t>≈ 15 to 20%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  <a:cs typeface="Times New Roman" pitchFamily="18" charset="0"/>
              </a:rPr>
              <a:t>USDA RMA ≈ 10 to 20%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  <a:cs typeface="Times New Roman" pitchFamily="18" charset="0"/>
              </a:rPr>
              <a:t>USDA CSREES ≈ 50 to 60%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  <a:cs typeface="Times New Roman" pitchFamily="18" charset="0"/>
              </a:rPr>
              <a:t>Various competitive grants ≈ 15 to 30%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Strong administrative support:</a:t>
            </a:r>
            <a:r>
              <a:rPr lang="en-US" sz="3200">
                <a:latin typeface="Calibri" pitchFamily="34" charset="0"/>
              </a:rPr>
              <a:t> 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No overhead on “pass through” funds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>
                <a:latin typeface="Calibri" pitchFamily="34" charset="0"/>
              </a:rPr>
              <a:t>Regular meetings of researchers and administrators from member institutions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Content Placeholder 3" descr="sub-slide.jpg"/>
          <p:cNvPicPr preferRelativeResize="0"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3813"/>
            <a:ext cx="9144000" cy="6858001"/>
          </a:xfrm>
        </p:spPr>
      </p:pic>
      <p:sp>
        <p:nvSpPr>
          <p:cNvPr id="75779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Calibri" pitchFamily="34" charset="0"/>
              </a:rPr>
              <a:t>Putting the Pieces Together</a:t>
            </a:r>
          </a:p>
        </p:txBody>
      </p:sp>
      <p:sp>
        <p:nvSpPr>
          <p:cNvPr id="75780" name="Content Placeholder 2"/>
          <p:cNvSpPr>
            <a:spLocks/>
          </p:cNvSpPr>
          <p:nvPr/>
        </p:nvSpPr>
        <p:spPr bwMode="auto">
          <a:xfrm>
            <a:off x="762000" y="1570038"/>
            <a:ext cx="7924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Each funding source has a different emphasis:</a:t>
            </a:r>
          </a:p>
          <a:p>
            <a:pPr marL="914400" lvl="1" indent="-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NOAA = Applications and assessment</a:t>
            </a:r>
          </a:p>
          <a:p>
            <a:pPr marL="914400" lvl="1" indent="-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USDA CSREES = Fundamental research to provide the basis for developing practical tools</a:t>
            </a:r>
          </a:p>
          <a:p>
            <a:pPr marL="914400" lvl="1" indent="-4572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USDA RMA = Risk management tools for agriculture</a:t>
            </a:r>
          </a:p>
          <a:p>
            <a:pPr marL="457200" indent="-4572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Calibri" pitchFamily="34" charset="0"/>
              </a:rPr>
              <a:t>The ultimate focus of all SECC projects is decision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 descr="00933S.jpg"/>
          <p:cNvPicPr>
            <a:picLocks noChangeAspect="1"/>
          </p:cNvPicPr>
          <p:nvPr/>
        </p:nvPicPr>
        <p:blipFill>
          <a:blip r:embed="rId2"/>
          <a:srcRect l="10921" r="3333"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sz="4000" smtClean="0"/>
              <a:t>Please visit us at: </a:t>
            </a:r>
            <a:r>
              <a:rPr lang="en-US" sz="4000" i="1" smtClean="0"/>
              <a:t>Agro</a:t>
            </a:r>
            <a:r>
              <a:rPr lang="en-US" sz="4000" smtClean="0"/>
              <a:t>Climate.org</a:t>
            </a:r>
            <a:br>
              <a:rPr lang="en-US" sz="4000" smtClean="0"/>
            </a:br>
            <a:r>
              <a:rPr lang="en-US" sz="4000" smtClean="0"/>
              <a:t>and SEClimate.org</a:t>
            </a:r>
            <a:endParaRPr lang="en-US" sz="40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290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Office Theme</vt:lpstr>
      <vt:lpstr>Overview of the SECC:  Integration, Leveraging , Complementarity</vt:lpstr>
      <vt:lpstr>Slide 2</vt:lpstr>
      <vt:lpstr>Slide 3</vt:lpstr>
      <vt:lpstr>Slide 4</vt:lpstr>
      <vt:lpstr>Climate Information Development and Delivery System</vt:lpstr>
      <vt:lpstr>SECC Members</vt:lpstr>
      <vt:lpstr>Slide 7</vt:lpstr>
      <vt:lpstr>Slide 8</vt:lpstr>
      <vt:lpstr>Please visit us at: AgroClimate.org and SEClimate.org</vt:lpstr>
      <vt:lpstr>Slide 10</vt:lpstr>
    </vt:vector>
  </TitlesOfParts>
  <Company>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Southeast Climate Consortium</dc:title>
  <dc:creator>Keith T. Ingram</dc:creator>
  <cp:lastModifiedBy>Keith T. Ingram</cp:lastModifiedBy>
  <cp:revision>7</cp:revision>
  <dcterms:created xsi:type="dcterms:W3CDTF">2008-11-04T21:40:06Z</dcterms:created>
  <dcterms:modified xsi:type="dcterms:W3CDTF">2009-01-28T03:04:18Z</dcterms:modified>
</cp:coreProperties>
</file>